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56" r:id="rId5"/>
    <p:sldId id="324" r:id="rId6"/>
    <p:sldId id="349" r:id="rId7"/>
    <p:sldId id="350" r:id="rId8"/>
    <p:sldId id="325" r:id="rId9"/>
    <p:sldId id="347" r:id="rId10"/>
    <p:sldId id="333" r:id="rId11"/>
    <p:sldId id="341" r:id="rId12"/>
    <p:sldId id="342" r:id="rId13"/>
    <p:sldId id="343" r:id="rId14"/>
    <p:sldId id="345" r:id="rId15"/>
    <p:sldId id="313" r:id="rId16"/>
  </p:sldIdLst>
  <p:sldSz cx="20104100" cy="11309350"/>
  <p:notesSz cx="20104100" cy="11309350"/>
  <p:embeddedFontLst>
    <p:embeddedFont>
      <p:font typeface="Roboto" panose="02000000000000000000" pitchFamily="2" charset="0"/>
      <p:regular r:id="rId18"/>
      <p:bold r:id="rId19"/>
      <p:italic r:id="rId20"/>
      <p:boldItalic r:id="rId21"/>
    </p:embeddedFont>
    <p:embeddedFont>
      <p:font typeface="Spectral" panose="02020502060000000000" pitchFamily="18" charset="77"/>
      <p:regular r:id="rId22"/>
      <p:bold r:id="rId23"/>
      <p:italic r:id="rId24"/>
      <p:boldItalic r:id="rId25"/>
    </p:embeddedFont>
    <p:embeddedFont>
      <p:font typeface="Spectral Light" panose="02020302060000000000" pitchFamily="18" charset="77"/>
      <p:regular r:id="rId26"/>
      <p:italic r:id="rId27"/>
    </p:embeddedFont>
    <p:embeddedFont>
      <p:font typeface="Spectral-Light" panose="02020302060000000000" pitchFamily="18" charset="77"/>
      <p:regular r:id="rId28"/>
      <p:italic r:id="rId29"/>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3F4AC-B224-B9D3-63B8-9A22CAF0BE98}" v="60" dt="2024-12-05T08:32:25.1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02"/>
  </p:normalViewPr>
  <p:slideViewPr>
    <p:cSldViewPr snapToGrid="0">
      <p:cViewPr varScale="1">
        <p:scale>
          <a:sx n="70" d="100"/>
          <a:sy n="70" d="100"/>
        </p:scale>
        <p:origin x="640" y="19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1/12/25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798455" y="4101609"/>
            <a:ext cx="7916919" cy="3769995"/>
          </a:xfrm>
        </p:spPr>
        <p:txBody>
          <a:bodyPr/>
          <a:lstStyle/>
          <a:p>
            <a:r>
              <a:rPr lang="en-US" sz="5400" dirty="0">
                <a:ea typeface="Roboto"/>
                <a:cs typeface="Roboto"/>
              </a:rPr>
              <a:t>Upholding Academic Integrity: Policies and Procedures at University of </a:t>
            </a:r>
            <a:r>
              <a:rPr lang="en-US" sz="5400" dirty="0">
                <a:cs typeface="Roboto"/>
              </a:rPr>
              <a:t>Galway</a:t>
            </a:r>
            <a:br>
              <a:rPr lang="en-US" sz="2400" b="1" dirty="0">
                <a:cs typeface="Roboto"/>
              </a:rPr>
            </a:br>
            <a:br>
              <a:rPr lang="en-US" sz="2400" b="1" dirty="0">
                <a:cs typeface="Roboto"/>
              </a:rPr>
            </a:br>
            <a:r>
              <a:rPr lang="en-US" sz="2400" dirty="0"/>
              <a:t>Justin Tonra</a:t>
            </a:r>
            <a:br>
              <a:rPr lang="en-US" sz="2400" dirty="0"/>
            </a:br>
            <a:r>
              <a:rPr lang="en-US" sz="2400" dirty="0"/>
              <a:t>Academic Integrity Officer</a:t>
            </a:r>
            <a:br>
              <a:rPr lang="en-US" sz="2400" dirty="0"/>
            </a:br>
            <a:r>
              <a:rPr lang="en-US" sz="2400" dirty="0"/>
              <a:t>12 December 2024</a:t>
            </a:r>
            <a:endParaRPr lang="en-US" dirty="0"/>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Tree>
    <p:extLst>
      <p:ext uri="{BB962C8B-B14F-4D97-AF65-F5344CB8AC3E}">
        <p14:creationId xmlns:p14="http://schemas.microsoft.com/office/powerpoint/2010/main" val="184342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4AFB1-F65F-2554-5ACC-308945B3253A}"/>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latin typeface="Spectral Light" panose="02020302060000000000" pitchFamily="18" charset="0"/>
              </a:rPr>
              <a:t>Tracking cases a key factor in implementing policy.</a:t>
            </a:r>
          </a:p>
          <a:p>
            <a:r>
              <a:rPr lang="en-IE" sz="3958" dirty="0">
                <a:latin typeface="Spectral Light" panose="02020302060000000000" pitchFamily="18" charset="0"/>
              </a:rPr>
              <a:t>Centralising dispersed legacy records.</a:t>
            </a:r>
          </a:p>
          <a:p>
            <a:r>
              <a:rPr lang="en-IE" sz="3958" dirty="0">
                <a:latin typeface="Spectral Light" panose="02020302060000000000" pitchFamily="18" charset="0"/>
              </a:rPr>
              <a:t>Acquisition and implementation of new case management system.</a:t>
            </a:r>
          </a:p>
        </p:txBody>
      </p:sp>
      <p:sp>
        <p:nvSpPr>
          <p:cNvPr id="3" name="Title 2">
            <a:extLst>
              <a:ext uri="{FF2B5EF4-FFF2-40B4-BE49-F238E27FC236}">
                <a16:creationId xmlns:a16="http://schemas.microsoft.com/office/drawing/2014/main" id="{6823A812-AF5D-54B8-6E34-C4D3F7ACDA0A}"/>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Case management</a:t>
            </a:r>
          </a:p>
        </p:txBody>
      </p:sp>
    </p:spTree>
    <p:extLst>
      <p:ext uri="{BB962C8B-B14F-4D97-AF65-F5344CB8AC3E}">
        <p14:creationId xmlns:p14="http://schemas.microsoft.com/office/powerpoint/2010/main" val="299376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2C4CCCA-E418-99B7-0810-E7F60C19639F}"/>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latin typeface="Spectral Light" panose="02020302060000000000" pitchFamily="18" charset="0"/>
              </a:rPr>
              <a:t>Aim to develop an institutional culture of academic integrity.</a:t>
            </a:r>
          </a:p>
          <a:p>
            <a:r>
              <a:rPr lang="en-IE" sz="3958" dirty="0">
                <a:latin typeface="Spectral Light" panose="02020302060000000000" pitchFamily="18" charset="0"/>
              </a:rPr>
              <a:t>Support staff and students to uphold academic integrity.</a:t>
            </a:r>
          </a:p>
          <a:p>
            <a:r>
              <a:rPr lang="en-IE" sz="3958" dirty="0">
                <a:latin typeface="Spectral Light" panose="02020302060000000000" pitchFamily="18" charset="0"/>
              </a:rPr>
              <a:t>Policy leads practice, so give your policy regular and forensic attention.</a:t>
            </a:r>
          </a:p>
          <a:p>
            <a:r>
              <a:rPr lang="en-IE" sz="3958" dirty="0">
                <a:latin typeface="Spectral Light" panose="02020302060000000000" pitchFamily="18" charset="0"/>
              </a:rPr>
              <a:t>Emphasise consistent case management.</a:t>
            </a:r>
          </a:p>
          <a:p>
            <a:r>
              <a:rPr lang="en-IE" sz="3958" dirty="0">
                <a:latin typeface="Spectral Light" panose="02020302060000000000" pitchFamily="18" charset="0"/>
              </a:rPr>
              <a:t>Continue to make the (simple) case for why academic integrity is important.</a:t>
            </a:r>
          </a:p>
        </p:txBody>
      </p:sp>
      <p:sp>
        <p:nvSpPr>
          <p:cNvPr id="5" name="Title 2">
            <a:extLst>
              <a:ext uri="{FF2B5EF4-FFF2-40B4-BE49-F238E27FC236}">
                <a16:creationId xmlns:a16="http://schemas.microsoft.com/office/drawing/2014/main" id="{7FA6EA08-A6E5-3FFC-127D-6FB7BB80C20A}"/>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Reflections</a:t>
            </a:r>
          </a:p>
        </p:txBody>
      </p:sp>
    </p:spTree>
    <p:extLst>
      <p:ext uri="{BB962C8B-B14F-4D97-AF65-F5344CB8AC3E}">
        <p14:creationId xmlns:p14="http://schemas.microsoft.com/office/powerpoint/2010/main" val="292589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normAutofit/>
          </a:bodyPr>
          <a:lstStyle/>
          <a:p>
            <a:r>
              <a:rPr lang="en-IE" sz="3958" dirty="0">
                <a:latin typeface="Spectral Light" panose="02020302060000000000" pitchFamily="18" charset="0"/>
              </a:rPr>
              <a:t>https://universityofgalway.ie/academicintegrity/</a:t>
            </a:r>
          </a:p>
          <a:p>
            <a:endParaRPr lang="en-IE" sz="3958" dirty="0">
              <a:latin typeface="Spectral Light" panose="02020302060000000000" pitchFamily="18" charset="0"/>
            </a:endParaRPr>
          </a:p>
          <a:p>
            <a:r>
              <a:rPr lang="en-IE" sz="3958" dirty="0">
                <a:latin typeface="Spectral Light" panose="02020302060000000000" pitchFamily="18" charset="0"/>
              </a:rPr>
              <a:t>academicintegrity@universityofgalway.ie </a:t>
            </a:r>
          </a:p>
          <a:p>
            <a:r>
              <a:rPr lang="en-IE" sz="3958" dirty="0">
                <a:latin typeface="Spectral Light" panose="02020302060000000000" pitchFamily="18" charset="0"/>
              </a:rPr>
              <a:t>justin.tonra@universityofgalway.ie </a:t>
            </a:r>
          </a:p>
        </p:txBody>
      </p:sp>
      <p:sp>
        <p:nvSpPr>
          <p:cNvPr id="3" name="Title 2"/>
          <p:cNvSpPr>
            <a:spLocks noGrp="1"/>
          </p:cNvSpPr>
          <p:nvPr>
            <p:ph type="title"/>
          </p:nvPr>
        </p:nvSpPr>
        <p:spPr>
          <a:xfrm>
            <a:off x="857723" y="2856815"/>
            <a:ext cx="18181687" cy="1015593"/>
          </a:xfrm>
        </p:spPr>
        <p:txBody>
          <a:bodyPr/>
          <a:lstStyle/>
          <a:p>
            <a:r>
              <a:rPr lang="en-IE" sz="6000" dirty="0">
                <a:latin typeface="Spectral Light" panose="02020302060000000000" pitchFamily="18" charset="0"/>
              </a:rPr>
              <a:t>Thank you </a:t>
            </a:r>
          </a:p>
        </p:txBody>
      </p:sp>
    </p:spTree>
    <p:extLst>
      <p:ext uri="{BB962C8B-B14F-4D97-AF65-F5344CB8AC3E}">
        <p14:creationId xmlns:p14="http://schemas.microsoft.com/office/powerpoint/2010/main" val="369931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1E28A4A-33EE-3CD7-6D30-B255869CE4FA}"/>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60" dirty="0">
                <a:latin typeface="Spectral Light" panose="02020302060000000000" pitchFamily="18" charset="0"/>
              </a:rPr>
              <a:t>“Acting with academic integrity means demonstrating the values of honesty, trust, fairness, respect and responsibility. It is about producing and submitting assessments in an honest and fair way, acting and communicating ethically, and showing respect for the work of others.”</a:t>
            </a:r>
          </a:p>
          <a:p>
            <a:pPr marL="0" indent="0" algn="r">
              <a:buNone/>
            </a:pPr>
            <a:r>
              <a:rPr lang="en-IE" sz="2800" dirty="0">
                <a:latin typeface="Spectral Light" panose="02020302060000000000" pitchFamily="18" charset="0"/>
              </a:rPr>
              <a:t>Deakin University</a:t>
            </a:r>
          </a:p>
        </p:txBody>
      </p:sp>
      <p:sp>
        <p:nvSpPr>
          <p:cNvPr id="7" name="Title 2">
            <a:extLst>
              <a:ext uri="{FF2B5EF4-FFF2-40B4-BE49-F238E27FC236}">
                <a16:creationId xmlns:a16="http://schemas.microsoft.com/office/drawing/2014/main" id="{6F5B3CEC-BE65-24EB-A1D3-CA35466464F6}"/>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What is academic integrity?</a:t>
            </a:r>
          </a:p>
        </p:txBody>
      </p:sp>
    </p:spTree>
    <p:extLst>
      <p:ext uri="{BB962C8B-B14F-4D97-AF65-F5344CB8AC3E}">
        <p14:creationId xmlns:p14="http://schemas.microsoft.com/office/powerpoint/2010/main" val="322570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1E28A4A-33EE-3CD7-6D30-B255869CE4FA}"/>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60" dirty="0">
                <a:latin typeface="Spectral Light" panose="02020302060000000000" pitchFamily="18" charset="0"/>
              </a:rPr>
              <a:t>Fosters a culture of trust and honesty.</a:t>
            </a:r>
          </a:p>
          <a:p>
            <a:r>
              <a:rPr lang="en-IE" sz="3960" dirty="0">
                <a:latin typeface="Spectral Light" panose="02020302060000000000" pitchFamily="18" charset="0"/>
              </a:rPr>
              <a:t>Ensures fairness in education.</a:t>
            </a:r>
          </a:p>
          <a:p>
            <a:r>
              <a:rPr lang="en-IE" sz="3960" dirty="0">
                <a:latin typeface="Spectral Light" panose="02020302060000000000" pitchFamily="18" charset="0"/>
              </a:rPr>
              <a:t>Helps students value their own work and learning.</a:t>
            </a:r>
          </a:p>
          <a:p>
            <a:r>
              <a:rPr lang="en-IE" sz="3960" dirty="0">
                <a:latin typeface="Spectral Light" panose="02020302060000000000" pitchFamily="18" charset="0"/>
              </a:rPr>
              <a:t>Prepares students for ethical professional life and citizenship.</a:t>
            </a:r>
          </a:p>
          <a:p>
            <a:r>
              <a:rPr lang="en-IE" sz="3960" dirty="0">
                <a:latin typeface="Spectral Light" panose="02020302060000000000" pitchFamily="18" charset="0"/>
              </a:rPr>
              <a:t>Protects the reputation of institutions and qualifications.</a:t>
            </a:r>
          </a:p>
          <a:p>
            <a:r>
              <a:rPr lang="en-IE" sz="3960" dirty="0">
                <a:latin typeface="Spectral Light" panose="02020302060000000000" pitchFamily="18" charset="0"/>
              </a:rPr>
              <a:t>Respects others’ knowledge and intellectual property.</a:t>
            </a:r>
            <a:endParaRPr lang="en-IE" sz="2800" dirty="0">
              <a:latin typeface="Spectral Light" panose="02020302060000000000" pitchFamily="18" charset="0"/>
            </a:endParaRPr>
          </a:p>
        </p:txBody>
      </p:sp>
      <p:sp>
        <p:nvSpPr>
          <p:cNvPr id="7" name="Title 2">
            <a:extLst>
              <a:ext uri="{FF2B5EF4-FFF2-40B4-BE49-F238E27FC236}">
                <a16:creationId xmlns:a16="http://schemas.microsoft.com/office/drawing/2014/main" id="{6F5B3CEC-BE65-24EB-A1D3-CA35466464F6}"/>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Why is academic integrity important?</a:t>
            </a:r>
          </a:p>
        </p:txBody>
      </p:sp>
    </p:spTree>
    <p:extLst>
      <p:ext uri="{BB962C8B-B14F-4D97-AF65-F5344CB8AC3E}">
        <p14:creationId xmlns:p14="http://schemas.microsoft.com/office/powerpoint/2010/main" val="271639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1E28A4A-33EE-3CD7-6D30-B255869CE4FA}"/>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60" dirty="0">
                <a:latin typeface="Spectral Light" panose="02020302060000000000" pitchFamily="18" charset="0"/>
              </a:rPr>
              <a:t>September 2021: new policy.</a:t>
            </a:r>
          </a:p>
          <a:p>
            <a:r>
              <a:rPr lang="en-IE" sz="3960" dirty="0">
                <a:latin typeface="Spectral Light" panose="02020302060000000000" pitchFamily="18" charset="0"/>
              </a:rPr>
              <a:t>Institutional network.</a:t>
            </a:r>
          </a:p>
          <a:p>
            <a:r>
              <a:rPr lang="en-IE" sz="3960" dirty="0">
                <a:latin typeface="Spectral Light" panose="02020302060000000000" pitchFamily="18" charset="0"/>
              </a:rPr>
              <a:t>Staff &amp; student awareness.</a:t>
            </a:r>
          </a:p>
          <a:p>
            <a:r>
              <a:rPr lang="en-IE" sz="3960" dirty="0">
                <a:latin typeface="Spectral Light" panose="02020302060000000000" pitchFamily="18" charset="0"/>
              </a:rPr>
              <a:t>Resources.</a:t>
            </a:r>
          </a:p>
          <a:p>
            <a:r>
              <a:rPr lang="en-IE" sz="3960" dirty="0">
                <a:latin typeface="Spectral Light" panose="02020302060000000000" pitchFamily="18" charset="0"/>
              </a:rPr>
              <a:t>Case management.</a:t>
            </a:r>
          </a:p>
          <a:p>
            <a:endParaRPr lang="en-IE" sz="2800" dirty="0">
              <a:latin typeface="Spectral Light" panose="02020302060000000000" pitchFamily="18" charset="0"/>
            </a:endParaRPr>
          </a:p>
        </p:txBody>
      </p:sp>
      <p:sp>
        <p:nvSpPr>
          <p:cNvPr id="7" name="Title 2">
            <a:extLst>
              <a:ext uri="{FF2B5EF4-FFF2-40B4-BE49-F238E27FC236}">
                <a16:creationId xmlns:a16="http://schemas.microsoft.com/office/drawing/2014/main" id="{6F5B3CEC-BE65-24EB-A1D3-CA35466464F6}"/>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Developments at University of Galway</a:t>
            </a:r>
          </a:p>
        </p:txBody>
      </p:sp>
    </p:spTree>
    <p:extLst>
      <p:ext uri="{BB962C8B-B14F-4D97-AF65-F5344CB8AC3E}">
        <p14:creationId xmlns:p14="http://schemas.microsoft.com/office/powerpoint/2010/main" val="153929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1E28A4A-33EE-3CD7-6D30-B255869CE4FA}"/>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latin typeface="Spectral Light" panose="02020302060000000000" pitchFamily="18" charset="0"/>
              </a:rPr>
              <a:t>Expanded definition of academic misconduct.</a:t>
            </a:r>
          </a:p>
          <a:p>
            <a:r>
              <a:rPr lang="en-IE" sz="3958" dirty="0">
                <a:latin typeface="Spectral Light" panose="02020302060000000000" pitchFamily="18" charset="0"/>
              </a:rPr>
              <a:t>SATLE-funded role and unit for implementing and overseeing policy.</a:t>
            </a:r>
          </a:p>
          <a:p>
            <a:r>
              <a:rPr lang="en-IE" sz="3958" dirty="0">
                <a:latin typeface="Spectral Light" panose="02020302060000000000" pitchFamily="18" charset="0"/>
              </a:rPr>
              <a:t>Creation of Academic Misconduct Register.</a:t>
            </a:r>
          </a:p>
          <a:p>
            <a:r>
              <a:rPr lang="en-IE" sz="3958" dirty="0">
                <a:latin typeface="Spectral Light" panose="02020302060000000000" pitchFamily="18" charset="0"/>
              </a:rPr>
              <a:t>Network of Academic Integrity Advisors across university.</a:t>
            </a:r>
          </a:p>
          <a:p>
            <a:r>
              <a:rPr lang="en-IE" sz="3958" dirty="0">
                <a:latin typeface="Spectral Light" panose="02020302060000000000" pitchFamily="18" charset="0"/>
              </a:rPr>
              <a:t>Introduction of Courageous Conversations model.</a:t>
            </a:r>
          </a:p>
          <a:p>
            <a:endParaRPr lang="en-IE" sz="3559" dirty="0">
              <a:highlight>
                <a:srgbClr val="FFFF00"/>
              </a:highlight>
              <a:latin typeface="Spectral Light" panose="02020302060000000000" pitchFamily="18" charset="0"/>
            </a:endParaRPr>
          </a:p>
        </p:txBody>
      </p:sp>
      <p:sp>
        <p:nvSpPr>
          <p:cNvPr id="7" name="Title 2">
            <a:extLst>
              <a:ext uri="{FF2B5EF4-FFF2-40B4-BE49-F238E27FC236}">
                <a16:creationId xmlns:a16="http://schemas.microsoft.com/office/drawing/2014/main" id="{6F5B3CEC-BE65-24EB-A1D3-CA35466464F6}"/>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a:rPr>
              <a:t>Key points of academic integrity policy</a:t>
            </a:r>
            <a:endParaRPr lang="en-US" dirty="0"/>
          </a:p>
        </p:txBody>
      </p:sp>
    </p:spTree>
    <p:extLst>
      <p:ext uri="{BB962C8B-B14F-4D97-AF65-F5344CB8AC3E}">
        <p14:creationId xmlns:p14="http://schemas.microsoft.com/office/powerpoint/2010/main" val="245611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3659F-8FBE-90B7-F5FA-A77E92C6F6A1}"/>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solidFill>
                  <a:prstClr val="black"/>
                </a:solidFill>
                <a:latin typeface="Spectral Light" panose="02020302060000000000" pitchFamily="18" charset="0"/>
              </a:rPr>
              <a:t>Developing mutually supportive relationships with Academic Integrity Advisors.</a:t>
            </a:r>
          </a:p>
          <a:p>
            <a:r>
              <a:rPr lang="en-IE" sz="3958" dirty="0">
                <a:solidFill>
                  <a:prstClr val="black"/>
                </a:solidFill>
                <a:latin typeface="Spectral Light" panose="02020302060000000000" pitchFamily="18" charset="0"/>
              </a:rPr>
              <a:t>Providing support on case investigation, decision, and management.</a:t>
            </a:r>
          </a:p>
          <a:p>
            <a:r>
              <a:rPr lang="en-IE" sz="3958" dirty="0">
                <a:solidFill>
                  <a:prstClr val="black"/>
                </a:solidFill>
                <a:latin typeface="Spectral Light" panose="02020302060000000000" pitchFamily="18" charset="0"/>
              </a:rPr>
              <a:t>Discussing ambiguities and grey areas.</a:t>
            </a:r>
          </a:p>
          <a:p>
            <a:r>
              <a:rPr lang="en-IE" sz="3958" dirty="0">
                <a:solidFill>
                  <a:prstClr val="black"/>
                </a:solidFill>
                <a:latin typeface="Spectral Light" panose="02020302060000000000" pitchFamily="18" charset="0"/>
              </a:rPr>
              <a:t>Regular contact and correspondence; policy briefings and updates.</a:t>
            </a:r>
          </a:p>
        </p:txBody>
      </p:sp>
      <p:sp>
        <p:nvSpPr>
          <p:cNvPr id="3" name="Title 2">
            <a:extLst>
              <a:ext uri="{FF2B5EF4-FFF2-40B4-BE49-F238E27FC236}">
                <a16:creationId xmlns:a16="http://schemas.microsoft.com/office/drawing/2014/main" id="{D686E138-72AA-B9BB-688B-9DA97EAE6865}"/>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solidFill>
                  <a:prstClr val="black"/>
                </a:solidFill>
                <a:latin typeface="Spectral Light" panose="02020302060000000000" pitchFamily="18" charset="0"/>
              </a:rPr>
              <a:t>Fostering an institutional network</a:t>
            </a:r>
          </a:p>
        </p:txBody>
      </p:sp>
    </p:spTree>
    <p:extLst>
      <p:ext uri="{BB962C8B-B14F-4D97-AF65-F5344CB8AC3E}">
        <p14:creationId xmlns:p14="http://schemas.microsoft.com/office/powerpoint/2010/main" val="154805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A61F1D26-A277-01D5-7B6B-B3383EA0703B}"/>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latin typeface="Spectral Light" panose="02020302060000000000" pitchFamily="18" charset="0"/>
              </a:rPr>
              <a:t>Key to </a:t>
            </a:r>
            <a:r>
              <a:rPr lang="en-IE" sz="3958" i="1" dirty="0">
                <a:latin typeface="Spectral Light" panose="02020302060000000000" pitchFamily="18" charset="0"/>
              </a:rPr>
              <a:t>actual</a:t>
            </a:r>
            <a:r>
              <a:rPr lang="en-IE" sz="3958" dirty="0">
                <a:latin typeface="Spectral Light" panose="02020302060000000000" pitchFamily="18" charset="0"/>
              </a:rPr>
              <a:t> awareness and knowledge of policy and procedures.</a:t>
            </a:r>
          </a:p>
          <a:p>
            <a:r>
              <a:rPr lang="en-IE" sz="3958" dirty="0">
                <a:latin typeface="Spectral Light" panose="02020302060000000000" pitchFamily="18" charset="0"/>
              </a:rPr>
              <a:t>Training for new and inexperienced Academic Integrity Advisors.</a:t>
            </a:r>
          </a:p>
          <a:p>
            <a:r>
              <a:rPr lang="en-IE" sz="3958" dirty="0">
                <a:latin typeface="Spectral Light" panose="02020302060000000000" pitchFamily="18" charset="0"/>
              </a:rPr>
              <a:t>Dedicated training sessions with disciplines, schools, and colleges.</a:t>
            </a:r>
          </a:p>
          <a:p>
            <a:r>
              <a:rPr lang="en-IE" sz="3958" dirty="0">
                <a:latin typeface="Spectral Light" panose="02020302060000000000" pitchFamily="18" charset="0"/>
              </a:rPr>
              <a:t>Courageous Conversations training sessions (online &amp; in-person).</a:t>
            </a:r>
          </a:p>
          <a:p>
            <a:r>
              <a:rPr lang="en-IE" sz="3958" dirty="0">
                <a:latin typeface="Spectral Light" panose="02020302060000000000" pitchFamily="18" charset="0"/>
              </a:rPr>
              <a:t>Development of staff academic integrity training module.</a:t>
            </a:r>
          </a:p>
        </p:txBody>
      </p:sp>
      <p:sp>
        <p:nvSpPr>
          <p:cNvPr id="11" name="Title 2">
            <a:extLst>
              <a:ext uri="{FF2B5EF4-FFF2-40B4-BE49-F238E27FC236}">
                <a16:creationId xmlns:a16="http://schemas.microsoft.com/office/drawing/2014/main" id="{1F3AB0F9-7A24-362D-52E6-EC070808F39B}"/>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Staff training and development</a:t>
            </a:r>
          </a:p>
        </p:txBody>
      </p:sp>
    </p:spTree>
    <p:extLst>
      <p:ext uri="{BB962C8B-B14F-4D97-AF65-F5344CB8AC3E}">
        <p14:creationId xmlns:p14="http://schemas.microsoft.com/office/powerpoint/2010/main" val="4584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59B55-4D30-F2A2-6222-FB17766141A6}"/>
              </a:ext>
            </a:extLst>
          </p:cNvPr>
          <p:cNvSpPr txBox="1">
            <a:spLocks/>
          </p:cNvSpPr>
          <p:nvPr/>
        </p:nvSpPr>
        <p:spPr>
          <a:xfrm>
            <a:off x="933414" y="4708585"/>
            <a:ext cx="18105995" cy="5598160"/>
          </a:xfrm>
          <a:prstGeom prst="rect">
            <a:avLst/>
          </a:prstGeom>
        </p:spPr>
        <p:txBody>
          <a:bodyPr vert="horz" lIns="91440" tIns="45720" rIns="91440" bIns="45720" rtlCol="0" anchor="t">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376555" indent="-376555"/>
            <a:r>
              <a:rPr lang="en-IE" sz="3950" dirty="0">
                <a:latin typeface="Spectral Light"/>
              </a:rPr>
              <a:t>Encouraging more staff-led discussions of academic integrity in classes.</a:t>
            </a:r>
          </a:p>
          <a:p>
            <a:pPr marL="376555" indent="-376555"/>
            <a:r>
              <a:rPr lang="en-IE" sz="3950" dirty="0">
                <a:latin typeface="Spectral Light"/>
              </a:rPr>
              <a:t>Videos of student perspectives on academic integrity for web and social media.</a:t>
            </a:r>
          </a:p>
          <a:p>
            <a:pPr marL="376555" indent="-376555"/>
            <a:r>
              <a:rPr lang="en-IE" sz="3950" dirty="0">
                <a:latin typeface="Spectral Light"/>
              </a:rPr>
              <a:t>Partnership with Students’ Union in awareness campaign.</a:t>
            </a:r>
          </a:p>
          <a:p>
            <a:pPr marL="376555" indent="-376555">
              <a:spcBef>
                <a:spcPts val="1648"/>
              </a:spcBef>
            </a:pPr>
            <a:r>
              <a:rPr lang="en-IE" sz="3950" dirty="0">
                <a:latin typeface="Spectral Light"/>
              </a:rPr>
              <a:t>Events for National Academic Integrity Week (October).</a:t>
            </a:r>
          </a:p>
          <a:p>
            <a:pPr marL="376555" indent="-376555"/>
            <a:r>
              <a:rPr lang="en-IE" sz="3958" dirty="0">
                <a:latin typeface="Spectral Light" panose="02020302060000000000" pitchFamily="18" charset="0"/>
              </a:rPr>
              <a:t>Development of student academic integrity training module.</a:t>
            </a:r>
          </a:p>
        </p:txBody>
      </p:sp>
      <p:sp>
        <p:nvSpPr>
          <p:cNvPr id="3" name="Title 2">
            <a:extLst>
              <a:ext uri="{FF2B5EF4-FFF2-40B4-BE49-F238E27FC236}">
                <a16:creationId xmlns:a16="http://schemas.microsoft.com/office/drawing/2014/main" id="{0EF450F2-255A-C6BF-95E9-5CC553637636}"/>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Student awareness</a:t>
            </a:r>
          </a:p>
        </p:txBody>
      </p:sp>
    </p:spTree>
    <p:extLst>
      <p:ext uri="{BB962C8B-B14F-4D97-AF65-F5344CB8AC3E}">
        <p14:creationId xmlns:p14="http://schemas.microsoft.com/office/powerpoint/2010/main" val="392773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A0BE4D-CC81-484E-C336-3D5A9248B088}"/>
              </a:ext>
            </a:extLst>
          </p:cNvPr>
          <p:cNvSpPr txBox="1">
            <a:spLocks/>
          </p:cNvSpPr>
          <p:nvPr/>
        </p:nvSpPr>
        <p:spPr>
          <a:xfrm>
            <a:off x="933414" y="4708585"/>
            <a:ext cx="18105995" cy="5598160"/>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3199" b="0" i="0" kern="1200">
                <a:solidFill>
                  <a:schemeClr val="tx1"/>
                </a:solidFill>
                <a:latin typeface="Inter" panose="02000503000000020004" pitchFamily="2" charset="0"/>
                <a:ea typeface="Inter" panose="02000503000000020004" pitchFamily="2" charset="0"/>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2399" b="0" i="0" kern="1200">
                <a:solidFill>
                  <a:schemeClr val="tx1"/>
                </a:solidFill>
                <a:latin typeface="Inter" panose="02000503000000020004" pitchFamily="2" charset="0"/>
                <a:ea typeface="Inter" panose="02000503000000020004" pitchFamily="2" charset="0"/>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1801" b="0" i="0" kern="1200">
                <a:solidFill>
                  <a:schemeClr val="tx1"/>
                </a:solidFill>
                <a:latin typeface="Inter" panose="02000503000000020004" pitchFamily="2" charset="0"/>
                <a:ea typeface="Inter" panose="02000503000000020004" pitchFamily="2" charset="0"/>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IE" sz="3958" dirty="0">
                <a:latin typeface="Spectral Light" panose="02020302060000000000" pitchFamily="18" charset="0"/>
              </a:rPr>
              <a:t>Publishing staff guidelines on:</a:t>
            </a:r>
          </a:p>
          <a:p>
            <a:pPr lvl="1"/>
            <a:r>
              <a:rPr lang="en-US" sz="3559" dirty="0">
                <a:latin typeface="Spectral Light" panose="02020302060000000000" pitchFamily="18" charset="0"/>
              </a:rPr>
              <a:t>Sample assignment statements on </a:t>
            </a:r>
            <a:r>
              <a:rPr lang="en-US" sz="3559" dirty="0" err="1">
                <a:latin typeface="Spectral Light" panose="02020302060000000000" pitchFamily="18" charset="0"/>
              </a:rPr>
              <a:t>GenAI</a:t>
            </a:r>
            <a:r>
              <a:rPr lang="en-US" sz="3559" dirty="0">
                <a:latin typeface="Spectral Light" panose="02020302060000000000" pitchFamily="18" charset="0"/>
              </a:rPr>
              <a:t> use.</a:t>
            </a:r>
          </a:p>
          <a:p>
            <a:pPr lvl="1"/>
            <a:r>
              <a:rPr lang="en-US" sz="3559" dirty="0">
                <a:latin typeface="Spectral Light" panose="02020302060000000000" pitchFamily="18" charset="0"/>
              </a:rPr>
              <a:t>What to do if you suspect </a:t>
            </a:r>
            <a:r>
              <a:rPr lang="en-US" sz="3559" dirty="0" err="1">
                <a:latin typeface="Spectral Light" panose="02020302060000000000" pitchFamily="18" charset="0"/>
              </a:rPr>
              <a:t>unauthorised</a:t>
            </a:r>
            <a:r>
              <a:rPr lang="en-US" sz="3559" dirty="0">
                <a:latin typeface="Spectral Light" panose="02020302060000000000" pitchFamily="18" charset="0"/>
              </a:rPr>
              <a:t> student use of </a:t>
            </a:r>
            <a:r>
              <a:rPr lang="en-US" sz="3559" dirty="0" err="1">
                <a:latin typeface="Spectral Light" panose="02020302060000000000" pitchFamily="18" charset="0"/>
              </a:rPr>
              <a:t>GenAI</a:t>
            </a:r>
            <a:r>
              <a:rPr lang="en-US" sz="3559" dirty="0">
                <a:latin typeface="Spectral Light" panose="02020302060000000000" pitchFamily="18" charset="0"/>
              </a:rPr>
              <a:t>.</a:t>
            </a:r>
          </a:p>
          <a:p>
            <a:pPr lvl="1"/>
            <a:r>
              <a:rPr lang="en-US" sz="3559" dirty="0">
                <a:latin typeface="Spectral Light" panose="02020302060000000000" pitchFamily="18" charset="0"/>
              </a:rPr>
              <a:t>Literacy software and academic integrity.</a:t>
            </a:r>
          </a:p>
          <a:p>
            <a:pPr lvl="1"/>
            <a:r>
              <a:rPr lang="en-US" sz="3559" dirty="0">
                <a:latin typeface="Spectral Light" panose="02020302060000000000" pitchFamily="18" charset="0"/>
              </a:rPr>
              <a:t>Interpreting </a:t>
            </a:r>
            <a:r>
              <a:rPr lang="en-US" sz="3559">
                <a:latin typeface="Spectral Light" panose="02020302060000000000" pitchFamily="18" charset="0"/>
              </a:rPr>
              <a:t>assignment similarity reports.</a:t>
            </a:r>
            <a:endParaRPr lang="en-US" sz="3559" dirty="0">
              <a:latin typeface="Spectral Light" panose="02020302060000000000" pitchFamily="18" charset="0"/>
            </a:endParaRPr>
          </a:p>
          <a:p>
            <a:r>
              <a:rPr lang="en-US" sz="3958" dirty="0">
                <a:latin typeface="Spectral Light" panose="02020302060000000000" pitchFamily="18" charset="0"/>
              </a:rPr>
              <a:t>Completing Annual Academic Integrity Case Review.</a:t>
            </a:r>
            <a:endParaRPr lang="en-IE" sz="3958" dirty="0">
              <a:latin typeface="Spectral Light" panose="02020302060000000000" pitchFamily="18" charset="0"/>
            </a:endParaRPr>
          </a:p>
        </p:txBody>
      </p:sp>
      <p:sp>
        <p:nvSpPr>
          <p:cNvPr id="3" name="Title 2">
            <a:extLst>
              <a:ext uri="{FF2B5EF4-FFF2-40B4-BE49-F238E27FC236}">
                <a16:creationId xmlns:a16="http://schemas.microsoft.com/office/drawing/2014/main" id="{2881F8CC-BAA9-9DB4-FDF7-400830A11AA5}"/>
              </a:ext>
            </a:extLst>
          </p:cNvPr>
          <p:cNvSpPr txBox="1">
            <a:spLocks/>
          </p:cNvSpPr>
          <p:nvPr/>
        </p:nvSpPr>
        <p:spPr>
          <a:xfrm>
            <a:off x="857723" y="2856815"/>
            <a:ext cx="18181687" cy="1015593"/>
          </a:xfrm>
          <a:prstGeom prst="rect">
            <a:avLst/>
          </a:prstGeom>
        </p:spPr>
        <p:txBody>
          <a:bodyPr vert="horz" lIns="91440" tIns="45720" rIns="91440" bIns="45720" rtlCol="0" anchor="t">
            <a:noAutofit/>
          </a:bodyPr>
          <a:lstStyle>
            <a:lvl1pPr algn="l" defTabSz="1507846" rtl="0" eaLnBrk="1" latinLnBrk="0" hangingPunct="1">
              <a:lnSpc>
                <a:spcPct val="90000"/>
              </a:lnSpc>
              <a:spcBef>
                <a:spcPct val="0"/>
              </a:spcBef>
              <a:buNone/>
              <a:defRPr sz="6599" kern="1200">
                <a:solidFill>
                  <a:schemeClr val="tx1"/>
                </a:solidFill>
                <a:latin typeface="+mj-lt"/>
                <a:ea typeface="+mj-ea"/>
                <a:cs typeface="+mj-cs"/>
              </a:defRPr>
            </a:lvl1pPr>
          </a:lstStyle>
          <a:p>
            <a:r>
              <a:rPr lang="en-IE" sz="6000" dirty="0">
                <a:latin typeface="Spectral Light" panose="02020302060000000000" pitchFamily="18" charset="0"/>
              </a:rPr>
              <a:t>Resource development</a:t>
            </a:r>
          </a:p>
        </p:txBody>
      </p:sp>
    </p:spTree>
    <p:extLst>
      <p:ext uri="{BB962C8B-B14F-4D97-AF65-F5344CB8AC3E}">
        <p14:creationId xmlns:p14="http://schemas.microsoft.com/office/powerpoint/2010/main" val="3620708640"/>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ccb4e3-8c2b-42fa-955c-c88d4e1ca4ca" xsi:nil="true"/>
    <lcf76f155ced4ddcb4097134ff3c332f xmlns="cfd7e7d9-0310-483a-aeac-4c20c5d213c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942FEB19533A46AF6DE838EEB5D3A1" ma:contentTypeVersion="15" ma:contentTypeDescription="Create a new document." ma:contentTypeScope="" ma:versionID="13d672d9b38bf7531ec559fb5f52111c">
  <xsd:schema xmlns:xsd="http://www.w3.org/2001/XMLSchema" xmlns:xs="http://www.w3.org/2001/XMLSchema" xmlns:p="http://schemas.microsoft.com/office/2006/metadata/properties" xmlns:ns2="cfd7e7d9-0310-483a-aeac-4c20c5d213c6" xmlns:ns3="08ccb4e3-8c2b-42fa-955c-c88d4e1ca4ca" targetNamespace="http://schemas.microsoft.com/office/2006/metadata/properties" ma:root="true" ma:fieldsID="b8cb17ee34344e97a43dd35e8d4ab9cd" ns2:_="" ns3:_="">
    <xsd:import namespace="cfd7e7d9-0310-483a-aeac-4c20c5d213c6"/>
    <xsd:import namespace="08ccb4e3-8c2b-42fa-955c-c88d4e1ca4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7e7d9-0310-483a-aeac-4c20c5d21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aad9230-3fe2-4acd-82bb-645646f98d9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ccb4e3-8c2b-42fa-955c-c88d4e1ca4c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f2b7a7-afb1-4c4a-8a1c-b3fad7fdac22}" ma:internalName="TaxCatchAll" ma:showField="CatchAllData" ma:web="08ccb4e3-8c2b-42fa-955c-c88d4e1ca4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BD730196-E8EC-453D-B124-9D580BFE0C12}">
  <ds:schemaRefs>
    <ds:schemaRef ds:uri="http://schemas.microsoft.com/office/2006/documentManagement/types"/>
    <ds:schemaRef ds:uri="http://purl.org/dc/dcmitype/"/>
    <ds:schemaRef ds:uri="http://schemas.microsoft.com/office/infopath/2007/PartnerControls"/>
    <ds:schemaRef ds:uri="89975b0f-0e2c-4157-8baf-eefa6b86cde2"/>
    <ds:schemaRef ds:uri="http://purl.org/dc/elements/1.1/"/>
    <ds:schemaRef ds:uri="92419015-1854-4f4b-8216-5a79429f6d27"/>
    <ds:schemaRef ds:uri="http://schemas.openxmlformats.org/package/2006/metadata/core-properties"/>
    <ds:schemaRef ds:uri="http://schemas.microsoft.com/office/2006/metadata/properties"/>
    <ds:schemaRef ds:uri="http://www.w3.org/XML/1998/namespace"/>
    <ds:schemaRef ds:uri="http://purl.org/dc/terms/"/>
    <ds:schemaRef ds:uri="08ccb4e3-8c2b-42fa-955c-c88d4e1ca4ca"/>
    <ds:schemaRef ds:uri="cfd7e7d9-0310-483a-aeac-4c20c5d213c6"/>
  </ds:schemaRefs>
</ds:datastoreItem>
</file>

<file path=customXml/itemProps3.xml><?xml version="1.0" encoding="utf-8"?>
<ds:datastoreItem xmlns:ds="http://schemas.openxmlformats.org/officeDocument/2006/customXml" ds:itemID="{1F5D9A8D-ECAC-48ED-A264-FAC43B670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7e7d9-0310-483a-aeac-4c20c5d213c6"/>
    <ds:schemaRef ds:uri="08ccb4e3-8c2b-42fa-955c-c88d4e1ca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485</Words>
  <Application>Microsoft Macintosh PowerPoint</Application>
  <PresentationFormat>Custom</PresentationFormat>
  <Paragraphs>63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Spectral Light</vt:lpstr>
      <vt:lpstr>Calibri</vt:lpstr>
      <vt:lpstr>Spectral-Light</vt:lpstr>
      <vt:lpstr>Spectral</vt:lpstr>
      <vt:lpstr>Roboto</vt:lpstr>
      <vt:lpstr>Inter</vt:lpstr>
      <vt:lpstr>Office Theme</vt:lpstr>
      <vt:lpstr>Upholding Academic Integrity: Policies and Procedures at University of Galway  Justin Tonra Academic Integrity Officer 12 December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Justin Tonra</dc:creator>
  <cp:lastModifiedBy>Colin Lowry</cp:lastModifiedBy>
  <cp:revision>146</cp:revision>
  <dcterms:created xsi:type="dcterms:W3CDTF">2022-08-02T10:02:09Z</dcterms:created>
  <dcterms:modified xsi:type="dcterms:W3CDTF">2025-01-12T22:54:01Z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0x010100DA942FEB19533A46AF6DE838EEB5D3A1</vt:lpwstr>
  </property>
  <property fmtid="{D5CDD505-2E9C-101B-9397-08002B2CF9AE}" pid="7" name="MediaServiceImageTags">
    <vt:lpwstr/>
  </property>
</Properties>
</file>