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2"/>
  </p:notesMasterIdLst>
  <p:sldIdLst>
    <p:sldId id="268" r:id="rId5"/>
    <p:sldId id="262" r:id="rId6"/>
    <p:sldId id="263" r:id="rId7"/>
    <p:sldId id="267" r:id="rId8"/>
    <p:sldId id="265" r:id="rId9"/>
    <p:sldId id="266" r:id="rId10"/>
    <p:sldId id="259" r:id="rId11"/>
  </p:sldIdLst>
  <p:sldSz cx="9144000" cy="5143500" type="screen16x9"/>
  <p:notesSz cx="6858000" cy="9144000"/>
  <p:embeddedFontLst>
    <p:embeddedFont>
      <p:font typeface="Average" pitchFamily="2" charset="77"/>
      <p:regular r:id="rId13"/>
    </p:embeddedFont>
    <p:embeddedFont>
      <p:font typeface="Oswald" pitchFamily="2" charset="77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BGMnpO/5urAn1FEN3iLH19RLX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0FE0A-CA3F-D183-7CC1-7C2D85CE7099}" v="50" dt="2024-12-17T10:24:54.137"/>
    <p1510:client id="{96F95E58-8A47-364D-8D46-44323E55FA19}" v="1" dt="2024-12-17T10:32:45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67330"/>
  </p:normalViewPr>
  <p:slideViewPr>
    <p:cSldViewPr snapToGrid="0">
      <p:cViewPr varScale="1">
        <p:scale>
          <a:sx n="107" d="100"/>
          <a:sy n="107" d="100"/>
        </p:scale>
        <p:origin x="1896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IE" dirty="0"/>
          </a:p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158750" marR="0" lvl="0" indent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Tx/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>
          <a:extLst>
            <a:ext uri="{FF2B5EF4-FFF2-40B4-BE49-F238E27FC236}">
              <a16:creationId xmlns:a16="http://schemas.microsoft.com/office/drawing/2014/main" id="{106D6D92-FF7A-04EB-D4CB-E48B5B536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9:notes">
            <a:extLst>
              <a:ext uri="{FF2B5EF4-FFF2-40B4-BE49-F238E27FC236}">
                <a16:creationId xmlns:a16="http://schemas.microsoft.com/office/drawing/2014/main" id="{7061F858-AA28-4EF7-8739-E688038690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" name="Google Shape;27;p29:notes">
            <a:extLst>
              <a:ext uri="{FF2B5EF4-FFF2-40B4-BE49-F238E27FC236}">
                <a16:creationId xmlns:a16="http://schemas.microsoft.com/office/drawing/2014/main" id="{36B6188D-16DC-3A9F-DE70-2F7323EDCB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indent="0">
              <a:buFontTx/>
              <a:buNone/>
            </a:pPr>
            <a:endParaRPr lang="en-GB" sz="1800" dirty="0"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82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804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8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BD1FA-1D63-644A-C9BA-1C7396318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909913-EC12-DD28-F403-220440A573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1162DF-DEFC-9EB6-6548-D3C92C0DB0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IE" dirty="0">
              <a:latin typeface="avenir-lt-w01_35-light1475496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7820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65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643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" name="Google Shape;55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userDrawn="1">
  <p:cSld name="ONE_COLUMN_TEXT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;p10">
            <a:extLst>
              <a:ext uri="{FF2B5EF4-FFF2-40B4-BE49-F238E27FC236}">
                <a16:creationId xmlns:a16="http://schemas.microsoft.com/office/drawing/2014/main" id="{C2C8E41D-D411-5DB4-FD75-DBC1A363D5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286700"/>
            <a:ext cx="3282838" cy="7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4" name="Google Shape;7;p10">
            <a:extLst>
              <a:ext uri="{FF2B5EF4-FFF2-40B4-BE49-F238E27FC236}">
                <a16:creationId xmlns:a16="http://schemas.microsoft.com/office/drawing/2014/main" id="{E658DF39-032D-8264-A2CC-B836AF36CE9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11700" y="1152475"/>
            <a:ext cx="3282838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marR="0" lvl="2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marR="0" lvl="3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marR="0" lvl="4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marR="0" lvl="5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marR="0" lvl="6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marR="0" lvl="7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marR="0" lvl="8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3"/>
          <p:cNvSpPr txBox="1">
            <a:spLocks noGrp="1"/>
          </p:cNvSpPr>
          <p:nvPr>
            <p:ph type="title"/>
          </p:nvPr>
        </p:nvSpPr>
        <p:spPr>
          <a:xfrm>
            <a:off x="417475" y="1852500"/>
            <a:ext cx="3721800" cy="14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userDrawn="1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;p10">
            <a:extLst>
              <a:ext uri="{FF2B5EF4-FFF2-40B4-BE49-F238E27FC236}">
                <a16:creationId xmlns:a16="http://schemas.microsoft.com/office/drawing/2014/main" id="{2B4A1557-9993-D2C1-A724-4D3CB88FF5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286700"/>
            <a:ext cx="8520600" cy="7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" name="Google Shape;7;p10">
            <a:extLst>
              <a:ext uri="{FF2B5EF4-FFF2-40B4-BE49-F238E27FC236}">
                <a16:creationId xmlns:a16="http://schemas.microsoft.com/office/drawing/2014/main" id="{74660FC5-CB5F-0C46-DE20-398EB77F638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marR="0" lvl="2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marR="0" lvl="3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marR="0" lvl="4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marR="0" lvl="5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marR="0" lvl="6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marR="0" lvl="7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marR="0" lvl="8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336175" y="1293125"/>
            <a:ext cx="3482400" cy="15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9pPr>
          </a:lstStyle>
          <a:p>
            <a:endParaRPr/>
          </a:p>
        </p:txBody>
      </p:sp>
      <p:sp>
        <p:nvSpPr>
          <p:cNvPr id="23" name="Google Shape;23;p16"/>
          <p:cNvSpPr/>
          <p:nvPr/>
        </p:nvSpPr>
        <p:spPr>
          <a:xfrm>
            <a:off x="4118150" y="0"/>
            <a:ext cx="50259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6"/>
          <p:cNvSpPr txBox="1">
            <a:spLocks noGrp="1"/>
          </p:cNvSpPr>
          <p:nvPr>
            <p:ph type="subTitle" idx="1"/>
          </p:nvPr>
        </p:nvSpPr>
        <p:spPr>
          <a:xfrm>
            <a:off x="336175" y="2915152"/>
            <a:ext cx="3482400" cy="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Arial"/>
              <a:buNone/>
              <a:defRPr sz="1400" b="0" i="0" u="none" strike="noStrike" cap="none">
                <a:latin typeface="Quicksand"/>
                <a:ea typeface="Quicksand"/>
                <a:cs typeface="Quicksand"/>
                <a:sym typeface="Quicksand"/>
              </a:defRPr>
            </a:lvl1pPr>
            <a:lvl2pPr marR="0" lvl="1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  <a:defRPr sz="1100" b="0" i="0" u="none" strike="noStrike" cap="none">
                <a:latin typeface="Quicksand"/>
                <a:ea typeface="Quicksand"/>
                <a:cs typeface="Quicksand"/>
                <a:sym typeface="Quicksand"/>
              </a:defRPr>
            </a:lvl2pPr>
            <a:lvl3pPr marR="0" lvl="2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  <a:defRPr sz="1000" b="0" i="0" u="none" strike="noStrike" cap="none">
                <a:latin typeface="Quicksand"/>
                <a:ea typeface="Quicksand"/>
                <a:cs typeface="Quicksand"/>
                <a:sym typeface="Quicksand"/>
              </a:defRPr>
            </a:lvl3pPr>
            <a:lvl4pPr marR="0" lvl="3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  <a:defRPr sz="900" b="0" i="0" u="none" strike="noStrike" cap="none">
                <a:latin typeface="Quicksand"/>
                <a:ea typeface="Quicksand"/>
                <a:cs typeface="Quicksand"/>
                <a:sym typeface="Quicksand"/>
              </a:defRPr>
            </a:lvl4pPr>
            <a:lvl5pPr marR="0" lvl="4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  <a:defRPr sz="900" b="0" i="0" u="none" strike="noStrike" cap="none">
                <a:latin typeface="Quicksand"/>
                <a:ea typeface="Quicksand"/>
                <a:cs typeface="Quicksand"/>
                <a:sym typeface="Quicksand"/>
              </a:defRPr>
            </a:lvl5pPr>
            <a:lvl6pPr marR="0" lvl="5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  <a:defRPr sz="9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  <a:defRPr sz="9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Arial"/>
              <a:buNone/>
              <a:defRPr sz="9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SzPts val="2400"/>
              <a:buFont typeface="Arial"/>
              <a:buNone/>
              <a:defRPr sz="9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311700" y="286700"/>
            <a:ext cx="8520600" cy="7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swald"/>
              <a:buNone/>
              <a:defRPr sz="3600" b="0" i="0" u="none" strike="noStrike" cap="non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marR="0" lvl="2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marR="0" lvl="3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marR="0" lvl="4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marR="0" lvl="5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marR="0" lvl="6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●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marR="0" lvl="7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○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marR="0" lvl="8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Average"/>
              <a:buChar char="■"/>
              <a:defRPr sz="2400" b="0" i="0" u="none" strike="noStrike" cap="non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authors/vectorsmarket1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www.flaticon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laticon.com/" TargetMode="External"/><Relationship Id="rId4" Type="http://schemas.openxmlformats.org/officeDocument/2006/relationships/hyperlink" Target="https://www.freepik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4.xml"/><Relationship Id="rId4" Type="http://schemas.openxmlformats.org/officeDocument/2006/relationships/hyperlink" Target="https://www.flaticon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hyperlink" Target="https://www.flaticon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laticon.com/" TargetMode="External"/><Relationship Id="rId4" Type="http://schemas.openxmlformats.org/officeDocument/2006/relationships/hyperlink" Target="https://www.flaticon.com/authors/flowic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authors/iconixa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flaticon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s://www.flatic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>
          <a:extLst>
            <a:ext uri="{FF2B5EF4-FFF2-40B4-BE49-F238E27FC236}">
              <a16:creationId xmlns:a16="http://schemas.microsoft.com/office/drawing/2014/main" id="{536FF924-D4CC-8237-13AD-B5D2F8F42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9">
            <a:extLst>
              <a:ext uri="{FF2B5EF4-FFF2-40B4-BE49-F238E27FC236}">
                <a16:creationId xmlns:a16="http://schemas.microsoft.com/office/drawing/2014/main" id="{972BF8E3-835A-4A7C-6CE3-AC84D62BBB2F}"/>
              </a:ext>
            </a:extLst>
          </p:cNvPr>
          <p:cNvSpPr txBox="1"/>
          <p:nvPr/>
        </p:nvSpPr>
        <p:spPr>
          <a:xfrm>
            <a:off x="0" y="4835754"/>
            <a:ext cx="21972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1000"/>
            </a:pPr>
            <a:r>
              <a:rPr lang="en" sz="800" b="1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Image by </a:t>
            </a:r>
            <a:r>
              <a:rPr lang="en-IE" sz="800" b="1" dirty="0">
                <a:hlinkClick r:id="rId3"/>
              </a:rPr>
              <a:t>vectorsmarket15</a:t>
            </a:r>
            <a:r>
              <a:rPr lang="en" sz="800" b="1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 from </a:t>
            </a:r>
            <a:r>
              <a:rPr lang="en" sz="800" b="1" i="0" u="sng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endParaRPr sz="800" b="1" i="0" u="none" strike="noStrike" cap="none" dirty="0">
              <a:solidFill>
                <a:schemeClr val="lt2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C122E-9237-BEC6-7F7D-583CD8891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522146"/>
            <a:ext cx="5027216" cy="2525530"/>
          </a:xfrm>
        </p:spPr>
        <p:txBody>
          <a:bodyPr>
            <a:normAutofit fontScale="90000"/>
          </a:bodyPr>
          <a:lstStyle/>
          <a:p>
            <a:r>
              <a:rPr lang="en-GB" sz="5400" dirty="0">
                <a:effectLst/>
                <a:latin typeface="Aptos" panose="020B0004020202020204" pitchFamily="34" charset="0"/>
              </a:rPr>
              <a:t>Digital Futures at University College Cork</a:t>
            </a: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3967D-D5F9-998A-B872-2AC493F9502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11701" y="3315259"/>
            <a:ext cx="3583405" cy="1422996"/>
          </a:xfrm>
        </p:spPr>
        <p:txBody>
          <a:bodyPr>
            <a:normAutofit fontScale="92500" lnSpcReduction="10000"/>
          </a:bodyPr>
          <a:lstStyle/>
          <a:p>
            <a:pPr marL="152400" indent="0">
              <a:spcAft>
                <a:spcPts val="600"/>
              </a:spcAft>
              <a:buNone/>
            </a:pPr>
            <a:r>
              <a:rPr lang="en-US" sz="1600" dirty="0"/>
              <a:t>Dr Sarah Thelen, </a:t>
            </a:r>
            <a:r>
              <a:rPr lang="en-US" sz="1600" dirty="0" err="1"/>
              <a:t>s.thelen@ucc.ie</a:t>
            </a:r>
            <a:endParaRPr lang="en-US" sz="1600" dirty="0"/>
          </a:p>
          <a:p>
            <a:pPr marL="152400" indent="0">
              <a:spcAft>
                <a:spcPts val="600"/>
              </a:spcAft>
              <a:buNone/>
            </a:pPr>
            <a:r>
              <a:rPr lang="en-US" sz="1600" dirty="0"/>
              <a:t>Centre for the Integration of Research, Teaching, and Learning</a:t>
            </a:r>
          </a:p>
          <a:p>
            <a:pPr marL="152400" indent="0">
              <a:spcAft>
                <a:spcPts val="600"/>
              </a:spcAft>
              <a:buNone/>
            </a:pPr>
            <a:r>
              <a:rPr lang="en-US" sz="1600" dirty="0"/>
              <a:t>University College Cork</a:t>
            </a:r>
          </a:p>
        </p:txBody>
      </p:sp>
      <p:pic>
        <p:nvPicPr>
          <p:cNvPr id="5" name="Picture 4" descr="A computer screen with books on it&#10;&#10;Description automatically generated">
            <a:extLst>
              <a:ext uri="{FF2B5EF4-FFF2-40B4-BE49-F238E27FC236}">
                <a16:creationId xmlns:a16="http://schemas.microsoft.com/office/drawing/2014/main" id="{41F1601E-6786-13C0-CB9A-714D2713A8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112827"/>
            <a:ext cx="4765963" cy="476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84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FFC0D-6BCC-5859-310F-87B1F42AE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Small, Practical Steps</a:t>
            </a:r>
          </a:p>
        </p:txBody>
      </p:sp>
      <p:pic>
        <p:nvPicPr>
          <p:cNvPr id="5" name="Picture 4" descr="A light bulb with a flag on a staircase&#10;&#10;Description automatically generated">
            <a:extLst>
              <a:ext uri="{FF2B5EF4-FFF2-40B4-BE49-F238E27FC236}">
                <a16:creationId xmlns:a16="http://schemas.microsoft.com/office/drawing/2014/main" id="{EECD0E77-950F-C96D-2405-EFE8EE4AA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3021" y="166255"/>
            <a:ext cx="4587250" cy="4587250"/>
          </a:xfrm>
          <a:prstGeom prst="rect">
            <a:avLst/>
          </a:prstGeom>
        </p:spPr>
      </p:pic>
      <p:sp>
        <p:nvSpPr>
          <p:cNvPr id="6" name="Google Shape;36;p29">
            <a:extLst>
              <a:ext uri="{FF2B5EF4-FFF2-40B4-BE49-F238E27FC236}">
                <a16:creationId xmlns:a16="http://schemas.microsoft.com/office/drawing/2014/main" id="{48CDF534-C5A9-6346-5A05-90B3E08226A8}"/>
              </a:ext>
            </a:extLst>
          </p:cNvPr>
          <p:cNvSpPr txBox="1"/>
          <p:nvPr/>
        </p:nvSpPr>
        <p:spPr>
          <a:xfrm>
            <a:off x="0" y="4835754"/>
            <a:ext cx="21972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800" b="0" i="0" u="none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Image by </a:t>
            </a:r>
            <a:r>
              <a:rPr lang="en" sz="800" b="0" i="0" u="sng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800" b="0" i="0" u="none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 from </a:t>
            </a:r>
            <a:r>
              <a:rPr lang="en" sz="800" b="0" i="0" u="sng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endParaRPr sz="800" b="0" i="0" u="none" strike="noStrike" cap="none">
              <a:solidFill>
                <a:schemeClr val="lt2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  <p:extLst>
      <p:ext uri="{BB962C8B-B14F-4D97-AF65-F5344CB8AC3E}">
        <p14:creationId xmlns:p14="http://schemas.microsoft.com/office/powerpoint/2010/main" val="4221937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A663A-93F5-3748-3474-D5C27B970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 Them Where They Are</a:t>
            </a:r>
          </a:p>
        </p:txBody>
      </p:sp>
      <p:sp>
        <p:nvSpPr>
          <p:cNvPr id="6" name="Google Shape;36;p29">
            <a:extLst>
              <a:ext uri="{FF2B5EF4-FFF2-40B4-BE49-F238E27FC236}">
                <a16:creationId xmlns:a16="http://schemas.microsoft.com/office/drawing/2014/main" id="{E909404A-B722-8EDD-6BCC-270C18EE53D6}"/>
              </a:ext>
            </a:extLst>
          </p:cNvPr>
          <p:cNvSpPr txBox="1"/>
          <p:nvPr/>
        </p:nvSpPr>
        <p:spPr>
          <a:xfrm>
            <a:off x="0" y="4835754"/>
            <a:ext cx="21972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800" b="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Image by </a:t>
            </a:r>
            <a:r>
              <a:rPr lang="en" sz="800" b="0" i="0" u="sng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800" b="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 from </a:t>
            </a:r>
            <a:r>
              <a:rPr lang="en" sz="800" b="0" i="0" u="sng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endParaRPr sz="800" b="0" i="0" u="none" strike="noStrike" cap="none" dirty="0">
              <a:solidFill>
                <a:schemeClr val="lt2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14" name="Picture 13" descr="A map with red pin pointers&#10;&#10;Description automatically generated">
            <a:hlinkClick r:id="rId5" action="ppaction://hlinksldjump"/>
            <a:extLst>
              <a:ext uri="{FF2B5EF4-FFF2-40B4-BE49-F238E27FC236}">
                <a16:creationId xmlns:a16="http://schemas.microsoft.com/office/drawing/2014/main" id="{735320CF-4503-3F84-DA3E-B73705FDB9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418004">
            <a:off x="3894439" y="-11058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50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366F7E9-0355-CF76-0BDC-48C47DE2F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D2617-A89C-9B6A-6015-5F13ACD7B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Offerings </a:t>
            </a:r>
            <a:r>
              <a:rPr lang="en-US" sz="2700" dirty="0"/>
              <a:t>(and participants as of December 2024)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2CC7B-5BA4-17F5-9D74-FC7D9D3EA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00" y="1152475"/>
            <a:ext cx="7586882" cy="383476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Certificate in CPD in Digital Education (47 students)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TL6009: Digital Education for Teaching and Learning in Higher Education (125)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ED6610: Professional Studies: Teaching in the Adult Learning Environment (16)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Workshops (87)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International Projects (17 institutions, 9 countries)</a:t>
            </a:r>
          </a:p>
        </p:txBody>
      </p:sp>
      <p:sp>
        <p:nvSpPr>
          <p:cNvPr id="4" name="Google Shape;36;p29">
            <a:extLst>
              <a:ext uri="{FF2B5EF4-FFF2-40B4-BE49-F238E27FC236}">
                <a16:creationId xmlns:a16="http://schemas.microsoft.com/office/drawing/2014/main" id="{FDD83FEB-C7EE-285C-ACE3-80FA89B0DCF7}"/>
              </a:ext>
            </a:extLst>
          </p:cNvPr>
          <p:cNvSpPr txBox="1"/>
          <p:nvPr/>
        </p:nvSpPr>
        <p:spPr>
          <a:xfrm>
            <a:off x="7600207" y="4835754"/>
            <a:ext cx="21972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800" b="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Image by </a:t>
            </a:r>
            <a:r>
              <a:rPr lang="en" sz="800" b="0" i="0" u="sng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800" b="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 from </a:t>
            </a:r>
            <a:r>
              <a:rPr lang="en" sz="800" b="0" i="0" u="sng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endParaRPr sz="800" b="0" i="0" u="none" strike="noStrike" cap="none" dirty="0">
              <a:solidFill>
                <a:schemeClr val="lt2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6" name="Picture 5" descr="A stack of books with a ladder on top of it&#10;&#10;Description automatically generated">
            <a:extLst>
              <a:ext uri="{FF2B5EF4-FFF2-40B4-BE49-F238E27FC236}">
                <a16:creationId xmlns:a16="http://schemas.microsoft.com/office/drawing/2014/main" id="{43938343-47C6-78EB-7053-E91DA439FF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0207" y="104641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340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17429-24F2-6059-A132-E0D4981A9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Reality Doesn’t Care About Your Plans</a:t>
            </a:r>
          </a:p>
        </p:txBody>
      </p:sp>
      <p:pic>
        <p:nvPicPr>
          <p:cNvPr id="7" name="Picture 6" descr="A yellow cube with white lines&#10;&#10;Description automatically generated">
            <a:extLst>
              <a:ext uri="{FF2B5EF4-FFF2-40B4-BE49-F238E27FC236}">
                <a16:creationId xmlns:a16="http://schemas.microsoft.com/office/drawing/2014/main" id="{A6F84FD3-C780-CC87-F361-B72B042B9A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33350"/>
            <a:ext cx="4876800" cy="4876800"/>
          </a:xfrm>
          <a:prstGeom prst="rect">
            <a:avLst/>
          </a:prstGeom>
        </p:spPr>
      </p:pic>
      <p:sp>
        <p:nvSpPr>
          <p:cNvPr id="8" name="Google Shape;36;p29">
            <a:extLst>
              <a:ext uri="{FF2B5EF4-FFF2-40B4-BE49-F238E27FC236}">
                <a16:creationId xmlns:a16="http://schemas.microsoft.com/office/drawing/2014/main" id="{30E1840A-096C-BD61-9B71-5DDBDB9CAECA}"/>
              </a:ext>
            </a:extLst>
          </p:cNvPr>
          <p:cNvSpPr txBox="1"/>
          <p:nvPr/>
        </p:nvSpPr>
        <p:spPr>
          <a:xfrm>
            <a:off x="0" y="4835754"/>
            <a:ext cx="21972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1000"/>
            </a:pPr>
            <a:r>
              <a:rPr lang="en" sz="80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Image by </a:t>
            </a:r>
            <a:r>
              <a:rPr lang="en-IE" sz="800" dirty="0">
                <a:hlinkClick r:id="rId4"/>
              </a:rPr>
              <a:t>Flowicon</a:t>
            </a:r>
            <a:r>
              <a:rPr lang="en" sz="80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 from </a:t>
            </a:r>
            <a:r>
              <a:rPr lang="en" sz="800" i="0" u="sng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endParaRPr sz="800" i="0" u="none" strike="noStrike" cap="none" dirty="0">
              <a:solidFill>
                <a:schemeClr val="lt2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  <p:extLst>
      <p:ext uri="{BB962C8B-B14F-4D97-AF65-F5344CB8AC3E}">
        <p14:creationId xmlns:p14="http://schemas.microsoft.com/office/powerpoint/2010/main" val="193862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5C3C4-E4B8-7D3B-407E-264DA2862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F9B55-5177-E3DA-FEC6-E6EBAF754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Steps</a:t>
            </a:r>
          </a:p>
        </p:txBody>
      </p:sp>
      <p:sp>
        <p:nvSpPr>
          <p:cNvPr id="7" name="Google Shape;36;p29">
            <a:extLst>
              <a:ext uri="{FF2B5EF4-FFF2-40B4-BE49-F238E27FC236}">
                <a16:creationId xmlns:a16="http://schemas.microsoft.com/office/drawing/2014/main" id="{8432AFAA-4A3A-FE96-6EF9-2C12D104B492}"/>
              </a:ext>
            </a:extLst>
          </p:cNvPr>
          <p:cNvSpPr txBox="1"/>
          <p:nvPr/>
        </p:nvSpPr>
        <p:spPr>
          <a:xfrm>
            <a:off x="0" y="4835754"/>
            <a:ext cx="2197200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80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Image by </a:t>
            </a:r>
            <a:r>
              <a:rPr kumimoji="0" lang="en-US" altLang="en-US" sz="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iconixar</a:t>
            </a:r>
            <a:r>
              <a:rPr lang="en" sz="800" i="0" u="none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 from </a:t>
            </a:r>
            <a:r>
              <a:rPr lang="en" sz="800" i="0" u="sng" strike="noStrike" cap="none" dirty="0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endParaRPr sz="800" i="0" u="none" strike="noStrike" cap="none" dirty="0">
              <a:solidFill>
                <a:schemeClr val="lt2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19" name="Picture 18" descr="A paper with a gear and colorful squares&#10;&#10;Description automatically generated with medium confidence">
            <a:extLst>
              <a:ext uri="{FF2B5EF4-FFF2-40B4-BE49-F238E27FC236}">
                <a16:creationId xmlns:a16="http://schemas.microsoft.com/office/drawing/2014/main" id="{DC3FAC5F-713B-9C56-29D4-78EBCA0D4B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3087585" y="-404371"/>
            <a:ext cx="5952241" cy="595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018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2"/>
          <p:cNvSpPr txBox="1">
            <a:spLocks noGrp="1"/>
          </p:cNvSpPr>
          <p:nvPr>
            <p:ph type="title"/>
          </p:nvPr>
        </p:nvSpPr>
        <p:spPr>
          <a:xfrm>
            <a:off x="417475" y="1341860"/>
            <a:ext cx="3721800" cy="2743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800" dirty="0"/>
              <a:t>Questions?</a:t>
            </a:r>
            <a:br>
              <a:rPr lang="en" sz="4800" dirty="0"/>
            </a:br>
            <a:br>
              <a:rPr lang="en" sz="4800" dirty="0"/>
            </a:br>
            <a:r>
              <a:rPr lang="en-IE" sz="4800" dirty="0" err="1"/>
              <a:t>s.thelen@ucc.ie</a:t>
            </a:r>
            <a:endParaRPr sz="4800" dirty="0"/>
          </a:p>
        </p:txBody>
      </p:sp>
      <p:sp>
        <p:nvSpPr>
          <p:cNvPr id="58" name="Google Shape;58;p32"/>
          <p:cNvSpPr txBox="1"/>
          <p:nvPr/>
        </p:nvSpPr>
        <p:spPr>
          <a:xfrm>
            <a:off x="81175" y="4748239"/>
            <a:ext cx="2197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Image by </a:t>
            </a:r>
            <a:r>
              <a:rPr lang="en" sz="1000" b="0" i="0" u="sng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000" b="0" i="0" u="none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</a:rPr>
              <a:t> from </a:t>
            </a:r>
            <a:r>
              <a:rPr lang="en" sz="1000" b="0" i="0" u="sng" strike="noStrike" cap="none">
                <a:solidFill>
                  <a:schemeClr val="lt2"/>
                </a:solidFill>
                <a:latin typeface="Average"/>
                <a:ea typeface="Average"/>
                <a:cs typeface="Average"/>
                <a:sym typeface="Averag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endParaRPr sz="1000" b="0" i="0" u="none" strike="noStrike" cap="none">
              <a:solidFill>
                <a:schemeClr val="lt2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59" name="Google Shape;59;p32" descr="Yellow circle with different sized, multicoloured question marks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25975" y="371475"/>
            <a:ext cx="4400550" cy="440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Custom 1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00A1FF"/>
      </a:hlink>
      <a:folHlink>
        <a:srgbClr val="9139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942FEB19533A46AF6DE838EEB5D3A1" ma:contentTypeVersion="15" ma:contentTypeDescription="Create a new document." ma:contentTypeScope="" ma:versionID="13d672d9b38bf7531ec559fb5f52111c">
  <xsd:schema xmlns:xsd="http://www.w3.org/2001/XMLSchema" xmlns:xs="http://www.w3.org/2001/XMLSchema" xmlns:p="http://schemas.microsoft.com/office/2006/metadata/properties" xmlns:ns2="cfd7e7d9-0310-483a-aeac-4c20c5d213c6" xmlns:ns3="08ccb4e3-8c2b-42fa-955c-c88d4e1ca4ca" targetNamespace="http://schemas.microsoft.com/office/2006/metadata/properties" ma:root="true" ma:fieldsID="b8cb17ee34344e97a43dd35e8d4ab9cd" ns2:_="" ns3:_="">
    <xsd:import namespace="cfd7e7d9-0310-483a-aeac-4c20c5d213c6"/>
    <xsd:import namespace="08ccb4e3-8c2b-42fa-955c-c88d4e1ca4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7e7d9-0310-483a-aeac-4c20c5d213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aad9230-3fe2-4acd-82bb-645646f98d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ccb4e3-8c2b-42fa-955c-c88d4e1ca4c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ef2b7a7-afb1-4c4a-8a1c-b3fad7fdac22}" ma:internalName="TaxCatchAll" ma:showField="CatchAllData" ma:web="08ccb4e3-8c2b-42fa-955c-c88d4e1ca4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8ccb4e3-8c2b-42fa-955c-c88d4e1ca4ca" xsi:nil="true"/>
    <lcf76f155ced4ddcb4097134ff3c332f xmlns="cfd7e7d9-0310-483a-aeac-4c20c5d213c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02F383-C877-4528-8E3D-98F7FC0132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8D3833-6CBB-4D00-AA77-F3132525B6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d7e7d9-0310-483a-aeac-4c20c5d213c6"/>
    <ds:schemaRef ds:uri="08ccb4e3-8c2b-42fa-955c-c88d4e1ca4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499AD0-0E28-4E8E-8F56-ACA39813F5B9}">
  <ds:schemaRefs>
    <ds:schemaRef ds:uri="http://schemas.microsoft.com/office/2006/metadata/properties"/>
    <ds:schemaRef ds:uri="http://schemas.microsoft.com/office/infopath/2007/PartnerControls"/>
    <ds:schemaRef ds:uri="08ccb4e3-8c2b-42fa-955c-c88d4e1ca4ca"/>
    <ds:schemaRef ds:uri="cfd7e7d9-0310-483a-aeac-4c20c5d213c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3048</TotalTime>
  <Words>154</Words>
  <Application>Microsoft Macintosh PowerPoint</Application>
  <PresentationFormat>On-screen Show (16:9)</PresentationFormat>
  <Paragraphs>22</Paragraphs>
  <Slides>7</Slides>
  <Notes>7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Quicksand</vt:lpstr>
      <vt:lpstr>Calibri</vt:lpstr>
      <vt:lpstr>Oswald</vt:lpstr>
      <vt:lpstr>Average</vt:lpstr>
      <vt:lpstr>Aptos</vt:lpstr>
      <vt:lpstr>avenir-lt-w01_35-light1475496</vt:lpstr>
      <vt:lpstr>Arial</vt:lpstr>
      <vt:lpstr>Slate</vt:lpstr>
      <vt:lpstr>Digital Futures at University College Cork</vt:lpstr>
      <vt:lpstr>Small, Practical Steps</vt:lpstr>
      <vt:lpstr>Meet Them Where They Are</vt:lpstr>
      <vt:lpstr>Offerings (and participants as of December 2024)</vt:lpstr>
      <vt:lpstr>Reality Doesn’t Care About Your Plans</vt:lpstr>
      <vt:lpstr>Next Steps</vt:lpstr>
      <vt:lpstr>Questions?  s.thelen@ucc.ie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Futures at University College Cork</dc:title>
  <cp:lastModifiedBy>Colin Lowry</cp:lastModifiedBy>
  <cp:revision>108</cp:revision>
  <dcterms:modified xsi:type="dcterms:W3CDTF">2025-01-12T22:51:40Z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0x010100DA942FEB19533A46AF6DE838EEB5D3A1</vt:lpwstr>
  </property>
</Properties>
</file>