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7" r:id="rId5"/>
    <p:sldId id="9882" r:id="rId6"/>
    <p:sldId id="264" r:id="rId7"/>
    <p:sldId id="9890" r:id="rId8"/>
    <p:sldId id="9891" r:id="rId9"/>
    <p:sldId id="9884" r:id="rId10"/>
    <p:sldId id="9885" r:id="rId11"/>
    <p:sldId id="268" r:id="rId12"/>
    <p:sldId id="9828" r:id="rId13"/>
    <p:sldId id="9830" r:id="rId14"/>
    <p:sldId id="892" r:id="rId15"/>
    <p:sldId id="9829" r:id="rId16"/>
    <p:sldId id="1405" r:id="rId17"/>
    <p:sldId id="1398" r:id="rId18"/>
    <p:sldId id="9887" r:id="rId19"/>
    <p:sldId id="9888" r:id="rId20"/>
    <p:sldId id="9889" r:id="rId21"/>
    <p:sldId id="9892" r:id="rId22"/>
    <p:sldId id="980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CC3F09-096B-4286-8C9C-FC0D7A4FB9DB}" v="40" dt="2024-12-06T15:08:38.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66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452A0-2386-964E-500C-4D8C78D78F62}"/>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IE" sz="1200" b="0" i="0" u="none" strike="noStrike" kern="1200" cap="none" spc="0" baseline="0">
                <a:solidFill>
                  <a:srgbClr val="000000"/>
                </a:solidFill>
                <a:uFillTx/>
                <a:latin typeface="Calibri"/>
              </a:defRPr>
            </a:lvl1pPr>
          </a:lstStyle>
          <a:p>
            <a:pPr lvl="0"/>
            <a:endParaRPr lang="en-IE"/>
          </a:p>
        </p:txBody>
      </p:sp>
      <p:sp>
        <p:nvSpPr>
          <p:cNvPr id="3" name="Date Placeholder 2">
            <a:extLst>
              <a:ext uri="{FF2B5EF4-FFF2-40B4-BE49-F238E27FC236}">
                <a16:creationId xmlns:a16="http://schemas.microsoft.com/office/drawing/2014/main" id="{37338876-69DB-FE1D-BB3C-3DEC4B4DADD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IE" sz="1200" b="0" i="0" u="none" strike="noStrike" kern="1200" cap="none" spc="0" baseline="0">
                <a:solidFill>
                  <a:srgbClr val="000000"/>
                </a:solidFill>
                <a:uFillTx/>
                <a:latin typeface="Calibri"/>
              </a:defRPr>
            </a:lvl1pPr>
          </a:lstStyle>
          <a:p>
            <a:pPr lvl="0"/>
            <a:fld id="{EBD4C808-6470-4A05-AFF1-A4D6C969EE80}" type="datetime1">
              <a:rPr lang="en-IE"/>
              <a:pPr lvl="0"/>
              <a:t>12/01/2025</a:t>
            </a:fld>
            <a:endParaRPr lang="en-IE"/>
          </a:p>
        </p:txBody>
      </p:sp>
      <p:sp>
        <p:nvSpPr>
          <p:cNvPr id="4" name="Slide Image Placeholder 3">
            <a:extLst>
              <a:ext uri="{FF2B5EF4-FFF2-40B4-BE49-F238E27FC236}">
                <a16:creationId xmlns:a16="http://schemas.microsoft.com/office/drawing/2014/main" id="{F4C1772F-F3FA-B7B6-F0C8-7D4B0BE72A51}"/>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3E73773E-852E-B85E-4DED-799E7D26F559}"/>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a:extLst>
              <a:ext uri="{FF2B5EF4-FFF2-40B4-BE49-F238E27FC236}">
                <a16:creationId xmlns:a16="http://schemas.microsoft.com/office/drawing/2014/main" id="{DD0C84B9-DD61-13A6-0B10-4949D23B979B}"/>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IE" sz="1200" b="0" i="0" u="none" strike="noStrike" kern="1200" cap="none" spc="0" baseline="0">
                <a:solidFill>
                  <a:srgbClr val="000000"/>
                </a:solidFill>
                <a:uFillTx/>
                <a:latin typeface="Calibri"/>
              </a:defRPr>
            </a:lvl1pPr>
          </a:lstStyle>
          <a:p>
            <a:pPr lvl="0"/>
            <a:endParaRPr lang="en-IE"/>
          </a:p>
        </p:txBody>
      </p:sp>
      <p:sp>
        <p:nvSpPr>
          <p:cNvPr id="7" name="Slide Number Placeholder 6">
            <a:extLst>
              <a:ext uri="{FF2B5EF4-FFF2-40B4-BE49-F238E27FC236}">
                <a16:creationId xmlns:a16="http://schemas.microsoft.com/office/drawing/2014/main" id="{2641733E-3A51-2443-158E-5E872B08EB7B}"/>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IE" sz="1200" b="0" i="0" u="none" strike="noStrike" kern="1200" cap="none" spc="0" baseline="0">
                <a:solidFill>
                  <a:srgbClr val="000000"/>
                </a:solidFill>
                <a:uFillTx/>
                <a:latin typeface="Calibri"/>
              </a:defRPr>
            </a:lvl1pPr>
          </a:lstStyle>
          <a:p>
            <a:pPr lvl="0"/>
            <a:fld id="{FE30F485-75A2-4324-B764-7107AAF56D22}" type="slidenum">
              <a:t>‹#›</a:t>
            </a:fld>
            <a:endParaRPr lang="en-IE"/>
          </a:p>
        </p:txBody>
      </p:sp>
    </p:spTree>
    <p:extLst>
      <p:ext uri="{BB962C8B-B14F-4D97-AF65-F5344CB8AC3E}">
        <p14:creationId xmlns:p14="http://schemas.microsoft.com/office/powerpoint/2010/main" val="317703392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000000"/>
                </a:solidFill>
                <a:effectLst/>
                <a:latin typeface="Times New Roman" panose="02020603050405020304" pitchFamily="18" charset="0"/>
              </a:rPr>
              <a:t>This initiative encouraged students to make balanced design decisions rather than typical aesthetic-driven approaches. They now have a clear memory of the difficulty of finding and transporting materials, the risk of assembling them in the wind and rain, the potential discomfort of heat loss and water ingress during that night, and the effort of dismantling components and storing them; all lessons that will hopefully translate into their careers and decision-making. The students partaking in the project have raised over €5,000 for Focus Ireland’s Shine A Light homelessness charity in 2023 but have raised over €10,000 across 3 years. Overall, there were very good learning outcomes achieved for our students, for a very good cause</a:t>
            </a:r>
            <a:endParaRPr lang="en-IE"/>
          </a:p>
        </p:txBody>
      </p:sp>
      <p:sp>
        <p:nvSpPr>
          <p:cNvPr id="4" name="Slide Number Placeholder 3"/>
          <p:cNvSpPr>
            <a:spLocks noGrp="1"/>
          </p:cNvSpPr>
          <p:nvPr>
            <p:ph type="sldNum" sz="quarter" idx="5"/>
          </p:nvPr>
        </p:nvSpPr>
        <p:spPr/>
        <p:txBody>
          <a:bodyPr/>
          <a:lstStyle/>
          <a:p>
            <a:fld id="{E2418162-04BF-4731-8699-6C162987FA85}" type="slidenum">
              <a:rPr lang="en-IE" smtClean="0"/>
              <a:t>13</a:t>
            </a:fld>
            <a:endParaRPr lang="en-IE"/>
          </a:p>
        </p:txBody>
      </p:sp>
    </p:spTree>
    <p:extLst>
      <p:ext uri="{BB962C8B-B14F-4D97-AF65-F5344CB8AC3E}">
        <p14:creationId xmlns:p14="http://schemas.microsoft.com/office/powerpoint/2010/main" val="353189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000000"/>
                </a:solidFill>
                <a:effectLst/>
                <a:latin typeface="Times New Roman" panose="02020603050405020304" pitchFamily="18" charset="0"/>
              </a:rPr>
              <a:t>The project was initially conceived as a way of introducing new college students to the basic concepts of architecture and shelter along with environmental and social sustainability in a highly visceral way to </a:t>
            </a:r>
            <a:r>
              <a:rPr lang="en-GB" sz="1400" b="1" i="0">
                <a:solidFill>
                  <a:srgbClr val="000000"/>
                </a:solidFill>
                <a:effectLst/>
                <a:latin typeface="Times New Roman" panose="02020603050405020304" pitchFamily="18" charset="0"/>
              </a:rPr>
              <a:t>align with SDG 11; Sustainable Cities</a:t>
            </a:r>
            <a:r>
              <a:rPr lang="en-GB" b="0" i="0">
                <a:solidFill>
                  <a:srgbClr val="000000"/>
                </a:solidFill>
                <a:effectLst/>
                <a:latin typeface="Times New Roman" panose="02020603050405020304" pitchFamily="18" charset="0"/>
              </a:rPr>
              <a:t>. However, a set of assessment criteria were used to elevate the project to a genuine design challenge. The idea of actually experiencing the act of transporting materials and assembling elements to create a simple shelter to house 10 people, meant that students would have real-world consequences for their design decisions. Students were required to dismantle the structures the next morning and carry them back to the college also for reuse for the following year. They therefore had to carefully weigh decisions of cost and comfort versus physical effort and aesthetics. This issue of people being disconnected from the impact of their decisions drove many aspects of the assignment. We continually asked the question “how can we demonstrate and reveal the chain of choices which lead to more sustainable outcomes?”.</a:t>
            </a:r>
            <a:endParaRPr lang="en-IE"/>
          </a:p>
        </p:txBody>
      </p:sp>
      <p:sp>
        <p:nvSpPr>
          <p:cNvPr id="4" name="Slide Number Placeholder 3"/>
          <p:cNvSpPr>
            <a:spLocks noGrp="1"/>
          </p:cNvSpPr>
          <p:nvPr>
            <p:ph type="sldNum" sz="quarter" idx="5"/>
          </p:nvPr>
        </p:nvSpPr>
        <p:spPr/>
        <p:txBody>
          <a:bodyPr/>
          <a:lstStyle/>
          <a:p>
            <a:fld id="{E2418162-04BF-4731-8699-6C162987FA85}" type="slidenum">
              <a:rPr lang="en-IE" smtClean="0"/>
              <a:t>14</a:t>
            </a:fld>
            <a:endParaRPr lang="en-IE"/>
          </a:p>
        </p:txBody>
      </p:sp>
    </p:spTree>
    <p:extLst>
      <p:ext uri="{BB962C8B-B14F-4D97-AF65-F5344CB8AC3E}">
        <p14:creationId xmlns:p14="http://schemas.microsoft.com/office/powerpoint/2010/main" val="2496393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175E-73B2-56C8-A918-7C38F5362E0B}"/>
              </a:ext>
            </a:extLst>
          </p:cNvPr>
          <p:cNvSpPr txBox="1">
            <a:spLocks noGrp="1"/>
          </p:cNvSpPr>
          <p:nvPr>
            <p:ph type="ctrTitle"/>
          </p:nvPr>
        </p:nvSpPr>
        <p:spPr>
          <a:xfrm>
            <a:off x="914400" y="2130423"/>
            <a:ext cx="10363196" cy="1470026"/>
          </a:xfrm>
        </p:spPr>
        <p:txBody>
          <a:bodyPr/>
          <a:lstStyle>
            <a:lvl1pPr>
              <a:defRPr/>
            </a:lvl1pPr>
          </a:lstStyle>
          <a:p>
            <a:pPr lvl="0"/>
            <a:r>
              <a:rPr lang="en-US"/>
              <a:t>Click to edit Master title style</a:t>
            </a:r>
          </a:p>
        </p:txBody>
      </p:sp>
      <p:sp>
        <p:nvSpPr>
          <p:cNvPr id="3" name="Subtitle 2">
            <a:extLst>
              <a:ext uri="{FF2B5EF4-FFF2-40B4-BE49-F238E27FC236}">
                <a16:creationId xmlns:a16="http://schemas.microsoft.com/office/drawing/2014/main" id="{C3DCBE37-36A9-346E-DD9F-726CCD1EE312}"/>
              </a:ext>
            </a:extLst>
          </p:cNvPr>
          <p:cNvSpPr txBox="1">
            <a:spLocks noGrp="1"/>
          </p:cNvSpPr>
          <p:nvPr>
            <p:ph type="subTitle" idx="1"/>
          </p:nvPr>
        </p:nvSpPr>
        <p:spPr>
          <a:xfrm>
            <a:off x="1828800" y="3886200"/>
            <a:ext cx="8534396" cy="1752603"/>
          </a:xfrm>
        </p:spPr>
        <p:txBody>
          <a:bodyPr anchorCtr="1"/>
          <a:lstStyle>
            <a:lvl1pPr marL="0" indent="0" algn="ctr">
              <a:buNone/>
              <a:defRPr>
                <a:solidFill>
                  <a:srgbClr val="8996A2"/>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8950B309-51A7-5A3C-3211-49C433135A13}"/>
              </a:ext>
            </a:extLst>
          </p:cNvPr>
          <p:cNvSpPr txBox="1">
            <a:spLocks noGrp="1"/>
          </p:cNvSpPr>
          <p:nvPr>
            <p:ph type="dt" sz="half" idx="7"/>
          </p:nvPr>
        </p:nvSpPr>
        <p:spPr/>
        <p:txBody>
          <a:bodyPr/>
          <a:lstStyle>
            <a:lvl1pPr>
              <a:defRPr/>
            </a:lvl1pPr>
          </a:lstStyle>
          <a:p>
            <a:pPr lvl="0"/>
            <a:fld id="{9BAD5DDA-9DB8-4F3E-98B7-49A400BAEB76}" type="datetime1">
              <a:rPr lang="en-US"/>
              <a:pPr lvl="0"/>
              <a:t>1/12/25</a:t>
            </a:fld>
            <a:endParaRPr lang="en-US"/>
          </a:p>
        </p:txBody>
      </p:sp>
      <p:sp>
        <p:nvSpPr>
          <p:cNvPr id="5" name="Footer Placeholder 4">
            <a:extLst>
              <a:ext uri="{FF2B5EF4-FFF2-40B4-BE49-F238E27FC236}">
                <a16:creationId xmlns:a16="http://schemas.microsoft.com/office/drawing/2014/main" id="{439BD657-4AC7-69F6-F4D7-98B6E8D508E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78B946A5-1B45-FF4A-9F6B-7B8DFCFA32C4}"/>
              </a:ext>
            </a:extLst>
          </p:cNvPr>
          <p:cNvSpPr txBox="1">
            <a:spLocks noGrp="1"/>
          </p:cNvSpPr>
          <p:nvPr>
            <p:ph type="sldNum" sz="quarter" idx="8"/>
          </p:nvPr>
        </p:nvSpPr>
        <p:spPr/>
        <p:txBody>
          <a:bodyPr/>
          <a:lstStyle>
            <a:lvl1pPr>
              <a:defRPr/>
            </a:lvl1pPr>
          </a:lstStyle>
          <a:p>
            <a:pPr lvl="0"/>
            <a:fld id="{84B6AD49-DD75-4FE8-955D-E32FCF8C5C32}" type="slidenum">
              <a:t>‹#›</a:t>
            </a:fld>
            <a:endParaRPr lang="en-US"/>
          </a:p>
        </p:txBody>
      </p:sp>
    </p:spTree>
    <p:extLst>
      <p:ext uri="{BB962C8B-B14F-4D97-AF65-F5344CB8AC3E}">
        <p14:creationId xmlns:p14="http://schemas.microsoft.com/office/powerpoint/2010/main" val="15921837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9CE2-E919-F45C-7CF6-8BCD7E55A4B4}"/>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BE4ADD39-4BC9-2518-CF93-90A16B439F59}"/>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792AC-2110-9719-20BD-55A82B773913}"/>
              </a:ext>
            </a:extLst>
          </p:cNvPr>
          <p:cNvSpPr txBox="1">
            <a:spLocks noGrp="1"/>
          </p:cNvSpPr>
          <p:nvPr>
            <p:ph type="dt" sz="half" idx="7"/>
          </p:nvPr>
        </p:nvSpPr>
        <p:spPr/>
        <p:txBody>
          <a:bodyPr/>
          <a:lstStyle>
            <a:lvl1pPr>
              <a:defRPr/>
            </a:lvl1pPr>
          </a:lstStyle>
          <a:p>
            <a:pPr lvl="0"/>
            <a:fld id="{4986CEDF-75BA-4B1A-96CC-4F100D97E54F}" type="datetime1">
              <a:rPr lang="en-US"/>
              <a:pPr lvl="0"/>
              <a:t>1/12/25</a:t>
            </a:fld>
            <a:endParaRPr lang="en-US"/>
          </a:p>
        </p:txBody>
      </p:sp>
      <p:sp>
        <p:nvSpPr>
          <p:cNvPr id="5" name="Footer Placeholder 4">
            <a:extLst>
              <a:ext uri="{FF2B5EF4-FFF2-40B4-BE49-F238E27FC236}">
                <a16:creationId xmlns:a16="http://schemas.microsoft.com/office/drawing/2014/main" id="{89BF8373-462F-9E0C-EEE1-0BED3C5D444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6693C3B-C810-8F6E-58E6-F457C5021D6D}"/>
              </a:ext>
            </a:extLst>
          </p:cNvPr>
          <p:cNvSpPr txBox="1">
            <a:spLocks noGrp="1"/>
          </p:cNvSpPr>
          <p:nvPr>
            <p:ph type="sldNum" sz="quarter" idx="8"/>
          </p:nvPr>
        </p:nvSpPr>
        <p:spPr/>
        <p:txBody>
          <a:bodyPr/>
          <a:lstStyle>
            <a:lvl1pPr>
              <a:defRPr/>
            </a:lvl1pPr>
          </a:lstStyle>
          <a:p>
            <a:pPr lvl="0"/>
            <a:fld id="{96319980-F9FB-4AF9-B9B6-E8BBCFB35D1E}" type="slidenum">
              <a:t>‹#›</a:t>
            </a:fld>
            <a:endParaRPr lang="en-US"/>
          </a:p>
        </p:txBody>
      </p:sp>
    </p:spTree>
    <p:extLst>
      <p:ext uri="{BB962C8B-B14F-4D97-AF65-F5344CB8AC3E}">
        <p14:creationId xmlns:p14="http://schemas.microsoft.com/office/powerpoint/2010/main" val="4164853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EB69D0-C40C-DAFE-9841-ADCAC0B2D56D}"/>
              </a:ext>
            </a:extLst>
          </p:cNvPr>
          <p:cNvSpPr txBox="1">
            <a:spLocks noGrp="1"/>
          </p:cNvSpPr>
          <p:nvPr>
            <p:ph type="title" orient="vert"/>
          </p:nvPr>
        </p:nvSpPr>
        <p:spPr>
          <a:xfrm>
            <a:off x="8839203" y="274640"/>
            <a:ext cx="2743200" cy="5851529"/>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17184059-1D0E-44C8-8F4F-5DD72C58B96B}"/>
              </a:ext>
            </a:extLst>
          </p:cNvPr>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1F976-1978-CB31-9AF2-F84FF785A0B2}"/>
              </a:ext>
            </a:extLst>
          </p:cNvPr>
          <p:cNvSpPr txBox="1">
            <a:spLocks noGrp="1"/>
          </p:cNvSpPr>
          <p:nvPr>
            <p:ph type="dt" sz="half" idx="7"/>
          </p:nvPr>
        </p:nvSpPr>
        <p:spPr/>
        <p:txBody>
          <a:bodyPr/>
          <a:lstStyle>
            <a:lvl1pPr>
              <a:defRPr/>
            </a:lvl1pPr>
          </a:lstStyle>
          <a:p>
            <a:pPr lvl="0"/>
            <a:fld id="{E43D056E-A4CF-47FD-A4A2-D342E64FFE78}" type="datetime1">
              <a:rPr lang="en-US"/>
              <a:pPr lvl="0"/>
              <a:t>1/12/25</a:t>
            </a:fld>
            <a:endParaRPr lang="en-US"/>
          </a:p>
        </p:txBody>
      </p:sp>
      <p:sp>
        <p:nvSpPr>
          <p:cNvPr id="5" name="Footer Placeholder 4">
            <a:extLst>
              <a:ext uri="{FF2B5EF4-FFF2-40B4-BE49-F238E27FC236}">
                <a16:creationId xmlns:a16="http://schemas.microsoft.com/office/drawing/2014/main" id="{FE550DF1-7404-165F-802D-D2520DAD6508}"/>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A2C6617-BFCF-8C82-08F1-EF7AFC22900C}"/>
              </a:ext>
            </a:extLst>
          </p:cNvPr>
          <p:cNvSpPr txBox="1">
            <a:spLocks noGrp="1"/>
          </p:cNvSpPr>
          <p:nvPr>
            <p:ph type="sldNum" sz="quarter" idx="8"/>
          </p:nvPr>
        </p:nvSpPr>
        <p:spPr/>
        <p:txBody>
          <a:bodyPr/>
          <a:lstStyle>
            <a:lvl1pPr>
              <a:defRPr/>
            </a:lvl1pPr>
          </a:lstStyle>
          <a:p>
            <a:pPr lvl="0"/>
            <a:fld id="{7945554B-16AE-4615-AEA3-AC75E8D8DA82}" type="slidenum">
              <a:t>‹#›</a:t>
            </a:fld>
            <a:endParaRPr lang="en-US"/>
          </a:p>
        </p:txBody>
      </p:sp>
    </p:spTree>
    <p:extLst>
      <p:ext uri="{BB962C8B-B14F-4D97-AF65-F5344CB8AC3E}">
        <p14:creationId xmlns:p14="http://schemas.microsoft.com/office/powerpoint/2010/main" val="1038627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8230C-6786-407C-0413-D46A45F3D38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FE08B482-9C18-2835-FF39-E83E80E73DD5}"/>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B2F7E9-6B9C-59FD-CB6D-D566969B2742}"/>
              </a:ext>
            </a:extLst>
          </p:cNvPr>
          <p:cNvSpPr txBox="1">
            <a:spLocks noGrp="1"/>
          </p:cNvSpPr>
          <p:nvPr>
            <p:ph type="dt" sz="half" idx="7"/>
          </p:nvPr>
        </p:nvSpPr>
        <p:spPr/>
        <p:txBody>
          <a:bodyPr/>
          <a:lstStyle>
            <a:lvl1pPr>
              <a:defRPr/>
            </a:lvl1pPr>
          </a:lstStyle>
          <a:p>
            <a:pPr lvl="0"/>
            <a:fld id="{A593510D-BA07-49C2-95A3-FE394809D93A}" type="datetime1">
              <a:rPr lang="en-US"/>
              <a:pPr lvl="0"/>
              <a:t>1/12/25</a:t>
            </a:fld>
            <a:endParaRPr lang="en-US"/>
          </a:p>
        </p:txBody>
      </p:sp>
      <p:sp>
        <p:nvSpPr>
          <p:cNvPr id="5" name="Footer Placeholder 4">
            <a:extLst>
              <a:ext uri="{FF2B5EF4-FFF2-40B4-BE49-F238E27FC236}">
                <a16:creationId xmlns:a16="http://schemas.microsoft.com/office/drawing/2014/main" id="{26ACAC35-402D-33A0-940A-423BCF5EB55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75029A23-8D1D-3469-C256-1ACF06B0979F}"/>
              </a:ext>
            </a:extLst>
          </p:cNvPr>
          <p:cNvSpPr txBox="1">
            <a:spLocks noGrp="1"/>
          </p:cNvSpPr>
          <p:nvPr>
            <p:ph type="sldNum" sz="quarter" idx="8"/>
          </p:nvPr>
        </p:nvSpPr>
        <p:spPr/>
        <p:txBody>
          <a:bodyPr/>
          <a:lstStyle>
            <a:lvl1pPr>
              <a:defRPr/>
            </a:lvl1pPr>
          </a:lstStyle>
          <a:p>
            <a:pPr lvl="0"/>
            <a:fld id="{29DA2152-2644-4D2A-9A5B-2D23958DE83A}" type="slidenum">
              <a:t>‹#›</a:t>
            </a:fld>
            <a:endParaRPr lang="en-US"/>
          </a:p>
        </p:txBody>
      </p:sp>
    </p:spTree>
    <p:extLst>
      <p:ext uri="{BB962C8B-B14F-4D97-AF65-F5344CB8AC3E}">
        <p14:creationId xmlns:p14="http://schemas.microsoft.com/office/powerpoint/2010/main" val="329373098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8D3BB-D895-9148-F639-9E18A4C9DC11}"/>
              </a:ext>
            </a:extLst>
          </p:cNvPr>
          <p:cNvSpPr txBox="1">
            <a:spLocks noGrp="1"/>
          </p:cNvSpPr>
          <p:nvPr>
            <p:ph type="title"/>
          </p:nvPr>
        </p:nvSpPr>
        <p:spPr>
          <a:xfrm>
            <a:off x="963082" y="4406905"/>
            <a:ext cx="10363196" cy="1362071"/>
          </a:xfrm>
        </p:spPr>
        <p:txBody>
          <a:bodyPr anchor="t" anchorCtr="0"/>
          <a:lstStyle>
            <a:lvl1pPr algn="l">
              <a:defRPr sz="5333" b="1" cap="all"/>
            </a:lvl1pPr>
          </a:lstStyle>
          <a:p>
            <a:pPr lvl="0"/>
            <a:r>
              <a:rPr lang="en-US"/>
              <a:t>Click to edit Master title style</a:t>
            </a:r>
          </a:p>
        </p:txBody>
      </p:sp>
      <p:sp>
        <p:nvSpPr>
          <p:cNvPr id="3" name="Text Placeholder 2">
            <a:extLst>
              <a:ext uri="{FF2B5EF4-FFF2-40B4-BE49-F238E27FC236}">
                <a16:creationId xmlns:a16="http://schemas.microsoft.com/office/drawing/2014/main" id="{F852EC21-6141-C054-44B3-7C27A7B06B61}"/>
              </a:ext>
            </a:extLst>
          </p:cNvPr>
          <p:cNvSpPr txBox="1">
            <a:spLocks noGrp="1"/>
          </p:cNvSpPr>
          <p:nvPr>
            <p:ph type="body" idx="1"/>
          </p:nvPr>
        </p:nvSpPr>
        <p:spPr>
          <a:xfrm>
            <a:off x="963082" y="2906713"/>
            <a:ext cx="10363196" cy="1500182"/>
          </a:xfrm>
        </p:spPr>
        <p:txBody>
          <a:bodyPr anchor="b"/>
          <a:lstStyle>
            <a:lvl1pPr marL="0" indent="0">
              <a:spcBef>
                <a:spcPts val="600"/>
              </a:spcBef>
              <a:buNone/>
              <a:defRPr sz="2667">
                <a:solidFill>
                  <a:srgbClr val="8996A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77CCEAD6-DBC2-6BB1-2F43-EB6D7ECC0B1C}"/>
              </a:ext>
            </a:extLst>
          </p:cNvPr>
          <p:cNvSpPr txBox="1">
            <a:spLocks noGrp="1"/>
          </p:cNvSpPr>
          <p:nvPr>
            <p:ph type="dt" sz="half" idx="7"/>
          </p:nvPr>
        </p:nvSpPr>
        <p:spPr/>
        <p:txBody>
          <a:bodyPr/>
          <a:lstStyle>
            <a:lvl1pPr>
              <a:defRPr/>
            </a:lvl1pPr>
          </a:lstStyle>
          <a:p>
            <a:pPr lvl="0"/>
            <a:fld id="{C17FDB4C-72F0-4520-97E9-DD0C2ED1035F}" type="datetime1">
              <a:rPr lang="en-US"/>
              <a:pPr lvl="0"/>
              <a:t>1/12/25</a:t>
            </a:fld>
            <a:endParaRPr lang="en-US"/>
          </a:p>
        </p:txBody>
      </p:sp>
      <p:sp>
        <p:nvSpPr>
          <p:cNvPr id="5" name="Footer Placeholder 4">
            <a:extLst>
              <a:ext uri="{FF2B5EF4-FFF2-40B4-BE49-F238E27FC236}">
                <a16:creationId xmlns:a16="http://schemas.microsoft.com/office/drawing/2014/main" id="{95AF996B-6B3A-36CC-4009-96CC532F9A3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84E329AB-FE5F-8BF7-E478-06707D2CB193}"/>
              </a:ext>
            </a:extLst>
          </p:cNvPr>
          <p:cNvSpPr txBox="1">
            <a:spLocks noGrp="1"/>
          </p:cNvSpPr>
          <p:nvPr>
            <p:ph type="sldNum" sz="quarter" idx="8"/>
          </p:nvPr>
        </p:nvSpPr>
        <p:spPr/>
        <p:txBody>
          <a:bodyPr/>
          <a:lstStyle>
            <a:lvl1pPr>
              <a:defRPr/>
            </a:lvl1pPr>
          </a:lstStyle>
          <a:p>
            <a:pPr lvl="0"/>
            <a:fld id="{CA5E4AAA-A56F-4122-8160-C395EC1A464D}" type="slidenum">
              <a:t>‹#›</a:t>
            </a:fld>
            <a:endParaRPr lang="en-US"/>
          </a:p>
        </p:txBody>
      </p:sp>
    </p:spTree>
    <p:extLst>
      <p:ext uri="{BB962C8B-B14F-4D97-AF65-F5344CB8AC3E}">
        <p14:creationId xmlns:p14="http://schemas.microsoft.com/office/powerpoint/2010/main" val="378599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C4CF3-6191-6225-C6ED-52C9F2F23395}"/>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5461EDA0-5D34-67C6-720B-21EA3CA7969E}"/>
              </a:ext>
            </a:extLst>
          </p:cNvPr>
          <p:cNvSpPr txBox="1">
            <a:spLocks noGrp="1"/>
          </p:cNvSpPr>
          <p:nvPr>
            <p:ph idx="1"/>
          </p:nvPr>
        </p:nvSpPr>
        <p:spPr>
          <a:xfrm>
            <a:off x="609603" y="1600200"/>
            <a:ext cx="5384801" cy="4525959"/>
          </a:xfrm>
        </p:spPr>
        <p:txBody>
          <a:bodyPr/>
          <a:lstStyle>
            <a:lvl1pPr>
              <a:spcBef>
                <a:spcPts val="900"/>
              </a:spcBef>
              <a:defRPr sz="3733"/>
            </a:lvl1pPr>
            <a:lvl2pPr>
              <a:spcBef>
                <a:spcPts val="800"/>
              </a:spcBef>
              <a:defRPr sz="3200"/>
            </a:lvl2pPr>
            <a:lvl3pPr>
              <a:spcBef>
                <a:spcPts val="600"/>
              </a:spcBef>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D9BF10-2B68-B037-407B-D4CE44157B56}"/>
              </a:ext>
            </a:extLst>
          </p:cNvPr>
          <p:cNvSpPr txBox="1">
            <a:spLocks noGrp="1"/>
          </p:cNvSpPr>
          <p:nvPr>
            <p:ph idx="2"/>
          </p:nvPr>
        </p:nvSpPr>
        <p:spPr>
          <a:xfrm>
            <a:off x="6197602" y="1600200"/>
            <a:ext cx="5384801" cy="4525959"/>
          </a:xfrm>
        </p:spPr>
        <p:txBody>
          <a:bodyPr/>
          <a:lstStyle>
            <a:lvl1pPr>
              <a:spcBef>
                <a:spcPts val="900"/>
              </a:spcBef>
              <a:defRPr sz="3733"/>
            </a:lvl1pPr>
            <a:lvl2pPr>
              <a:spcBef>
                <a:spcPts val="800"/>
              </a:spcBef>
              <a:defRPr sz="3200"/>
            </a:lvl2pPr>
            <a:lvl3pPr>
              <a:spcBef>
                <a:spcPts val="600"/>
              </a:spcBef>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70A194-4817-CFA5-A02F-2D2E5406DC6D}"/>
              </a:ext>
            </a:extLst>
          </p:cNvPr>
          <p:cNvSpPr txBox="1">
            <a:spLocks noGrp="1"/>
          </p:cNvSpPr>
          <p:nvPr>
            <p:ph type="dt" sz="half" idx="7"/>
          </p:nvPr>
        </p:nvSpPr>
        <p:spPr/>
        <p:txBody>
          <a:bodyPr/>
          <a:lstStyle>
            <a:lvl1pPr>
              <a:defRPr/>
            </a:lvl1pPr>
          </a:lstStyle>
          <a:p>
            <a:pPr lvl="0"/>
            <a:fld id="{526366E0-F9FE-48ED-ACB6-E79A2CC4A39C}" type="datetime1">
              <a:rPr lang="en-US"/>
              <a:pPr lvl="0"/>
              <a:t>1/12/25</a:t>
            </a:fld>
            <a:endParaRPr lang="en-US"/>
          </a:p>
        </p:txBody>
      </p:sp>
      <p:sp>
        <p:nvSpPr>
          <p:cNvPr id="6" name="Footer Placeholder 5">
            <a:extLst>
              <a:ext uri="{FF2B5EF4-FFF2-40B4-BE49-F238E27FC236}">
                <a16:creationId xmlns:a16="http://schemas.microsoft.com/office/drawing/2014/main" id="{433DF0FF-998C-86B8-FD46-47485519B626}"/>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07A1FCE0-D955-5740-A908-B1FFE672AC59}"/>
              </a:ext>
            </a:extLst>
          </p:cNvPr>
          <p:cNvSpPr txBox="1">
            <a:spLocks noGrp="1"/>
          </p:cNvSpPr>
          <p:nvPr>
            <p:ph type="sldNum" sz="quarter" idx="8"/>
          </p:nvPr>
        </p:nvSpPr>
        <p:spPr/>
        <p:txBody>
          <a:bodyPr/>
          <a:lstStyle>
            <a:lvl1pPr>
              <a:defRPr/>
            </a:lvl1pPr>
          </a:lstStyle>
          <a:p>
            <a:pPr lvl="0"/>
            <a:fld id="{674BD29D-D914-4532-BA59-D0A18BDF5D52}" type="slidenum">
              <a:t>‹#›</a:t>
            </a:fld>
            <a:endParaRPr lang="en-US"/>
          </a:p>
        </p:txBody>
      </p:sp>
    </p:spTree>
    <p:extLst>
      <p:ext uri="{BB962C8B-B14F-4D97-AF65-F5344CB8AC3E}">
        <p14:creationId xmlns:p14="http://schemas.microsoft.com/office/powerpoint/2010/main" val="1588032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B7F69-02DA-5307-742A-EA86E14162D8}"/>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6BB8C05D-FBE2-C3F9-2015-AC8B9050DFBA}"/>
              </a:ext>
            </a:extLst>
          </p:cNvPr>
          <p:cNvSpPr txBox="1">
            <a:spLocks noGrp="1"/>
          </p:cNvSpPr>
          <p:nvPr>
            <p:ph type="body" idx="1"/>
          </p:nvPr>
        </p:nvSpPr>
        <p:spPr>
          <a:xfrm>
            <a:off x="609603" y="1535113"/>
            <a:ext cx="5386913" cy="639759"/>
          </a:xfrm>
        </p:spPr>
        <p:txBody>
          <a:bodyPr anchor="b"/>
          <a:lstStyle>
            <a:lvl1pPr marL="0" indent="0">
              <a:spcBef>
                <a:spcPts val="800"/>
              </a:spcBef>
              <a:buNone/>
              <a:defRPr sz="3200" b="1"/>
            </a:lvl1pPr>
          </a:lstStyle>
          <a:p>
            <a:pPr lvl="0"/>
            <a:r>
              <a:rPr lang="en-US"/>
              <a:t>Click to edit Master text styles</a:t>
            </a:r>
          </a:p>
        </p:txBody>
      </p:sp>
      <p:sp>
        <p:nvSpPr>
          <p:cNvPr id="4" name="Content Placeholder 3">
            <a:extLst>
              <a:ext uri="{FF2B5EF4-FFF2-40B4-BE49-F238E27FC236}">
                <a16:creationId xmlns:a16="http://schemas.microsoft.com/office/drawing/2014/main" id="{146E2266-7A67-F77D-279F-7B9BA6A8B9B8}"/>
              </a:ext>
            </a:extLst>
          </p:cNvPr>
          <p:cNvSpPr txBox="1">
            <a:spLocks noGrp="1"/>
          </p:cNvSpPr>
          <p:nvPr>
            <p:ph idx="2"/>
          </p:nvPr>
        </p:nvSpPr>
        <p:spPr>
          <a:xfrm>
            <a:off x="609603" y="2174872"/>
            <a:ext cx="5386913" cy="3951286"/>
          </a:xfrm>
        </p:spPr>
        <p:txBody>
          <a:bodyPr/>
          <a:lstStyle>
            <a:lvl1pPr>
              <a:spcBef>
                <a:spcPts val="800"/>
              </a:spcBef>
              <a:defRPr sz="3200"/>
            </a:lvl1pPr>
            <a:lvl2pPr>
              <a:spcBef>
                <a:spcPts val="600"/>
              </a:spcBef>
              <a:defRPr sz="2667"/>
            </a:lvl2pPr>
            <a:lvl3pPr>
              <a:spcBef>
                <a:spcPts val="600"/>
              </a:spcBef>
              <a:defRPr sz="2400"/>
            </a:lvl3pPr>
            <a:lvl4pPr>
              <a:spcBef>
                <a:spcPts val="500"/>
              </a:spcBef>
              <a:defRPr sz="2133"/>
            </a:lvl4pPr>
            <a:lvl5pPr>
              <a:spcBef>
                <a:spcPts val="500"/>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68B286-00CA-E1F5-4D8D-D8A74B4EF398}"/>
              </a:ext>
            </a:extLst>
          </p:cNvPr>
          <p:cNvSpPr txBox="1">
            <a:spLocks noGrp="1"/>
          </p:cNvSpPr>
          <p:nvPr>
            <p:ph type="body" idx="3"/>
          </p:nvPr>
        </p:nvSpPr>
        <p:spPr>
          <a:xfrm>
            <a:off x="6193368" y="1535113"/>
            <a:ext cx="5389034" cy="639759"/>
          </a:xfrm>
        </p:spPr>
        <p:txBody>
          <a:bodyPr anchor="b"/>
          <a:lstStyle>
            <a:lvl1pPr marL="0" indent="0">
              <a:spcBef>
                <a:spcPts val="800"/>
              </a:spcBef>
              <a:buNone/>
              <a:defRPr sz="3200" b="1"/>
            </a:lvl1pPr>
          </a:lstStyle>
          <a:p>
            <a:pPr lvl="0"/>
            <a:r>
              <a:rPr lang="en-US"/>
              <a:t>Click to edit Master text styles</a:t>
            </a:r>
          </a:p>
        </p:txBody>
      </p:sp>
      <p:sp>
        <p:nvSpPr>
          <p:cNvPr id="6" name="Content Placeholder 5">
            <a:extLst>
              <a:ext uri="{FF2B5EF4-FFF2-40B4-BE49-F238E27FC236}">
                <a16:creationId xmlns:a16="http://schemas.microsoft.com/office/drawing/2014/main" id="{4D286720-1592-E44F-C0ED-B67FA7501D0B}"/>
              </a:ext>
            </a:extLst>
          </p:cNvPr>
          <p:cNvSpPr txBox="1">
            <a:spLocks noGrp="1"/>
          </p:cNvSpPr>
          <p:nvPr>
            <p:ph idx="4"/>
          </p:nvPr>
        </p:nvSpPr>
        <p:spPr>
          <a:xfrm>
            <a:off x="6193368" y="2174872"/>
            <a:ext cx="5389034" cy="3951286"/>
          </a:xfrm>
        </p:spPr>
        <p:txBody>
          <a:bodyPr/>
          <a:lstStyle>
            <a:lvl1pPr>
              <a:spcBef>
                <a:spcPts val="800"/>
              </a:spcBef>
              <a:defRPr sz="3200"/>
            </a:lvl1pPr>
            <a:lvl2pPr>
              <a:spcBef>
                <a:spcPts val="600"/>
              </a:spcBef>
              <a:defRPr sz="2667"/>
            </a:lvl2pPr>
            <a:lvl3pPr>
              <a:spcBef>
                <a:spcPts val="600"/>
              </a:spcBef>
              <a:defRPr sz="2400"/>
            </a:lvl3pPr>
            <a:lvl4pPr>
              <a:spcBef>
                <a:spcPts val="500"/>
              </a:spcBef>
              <a:defRPr sz="2133"/>
            </a:lvl4pPr>
            <a:lvl5pPr>
              <a:spcBef>
                <a:spcPts val="500"/>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116AB5-8EEB-1950-3A98-CAFD99E8E879}"/>
              </a:ext>
            </a:extLst>
          </p:cNvPr>
          <p:cNvSpPr txBox="1">
            <a:spLocks noGrp="1"/>
          </p:cNvSpPr>
          <p:nvPr>
            <p:ph type="dt" sz="half" idx="7"/>
          </p:nvPr>
        </p:nvSpPr>
        <p:spPr/>
        <p:txBody>
          <a:bodyPr/>
          <a:lstStyle>
            <a:lvl1pPr>
              <a:defRPr/>
            </a:lvl1pPr>
          </a:lstStyle>
          <a:p>
            <a:pPr lvl="0"/>
            <a:fld id="{65CD7AAD-06BE-4656-AC86-2EFD847A6515}" type="datetime1">
              <a:rPr lang="en-US"/>
              <a:pPr lvl="0"/>
              <a:t>1/12/25</a:t>
            </a:fld>
            <a:endParaRPr lang="en-US"/>
          </a:p>
        </p:txBody>
      </p:sp>
      <p:sp>
        <p:nvSpPr>
          <p:cNvPr id="8" name="Footer Placeholder 7">
            <a:extLst>
              <a:ext uri="{FF2B5EF4-FFF2-40B4-BE49-F238E27FC236}">
                <a16:creationId xmlns:a16="http://schemas.microsoft.com/office/drawing/2014/main" id="{96E94858-D630-8507-790E-41BDF08E3DAE}"/>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399E58BC-7AF7-0FCA-119D-8175D68FC9C8}"/>
              </a:ext>
            </a:extLst>
          </p:cNvPr>
          <p:cNvSpPr txBox="1">
            <a:spLocks noGrp="1"/>
          </p:cNvSpPr>
          <p:nvPr>
            <p:ph type="sldNum" sz="quarter" idx="8"/>
          </p:nvPr>
        </p:nvSpPr>
        <p:spPr/>
        <p:txBody>
          <a:bodyPr/>
          <a:lstStyle>
            <a:lvl1pPr>
              <a:defRPr/>
            </a:lvl1pPr>
          </a:lstStyle>
          <a:p>
            <a:pPr lvl="0"/>
            <a:fld id="{02F0C32D-1E18-4CDE-A960-6B1B89347F71}" type="slidenum">
              <a:t>‹#›</a:t>
            </a:fld>
            <a:endParaRPr lang="en-US"/>
          </a:p>
        </p:txBody>
      </p:sp>
    </p:spTree>
    <p:extLst>
      <p:ext uri="{BB962C8B-B14F-4D97-AF65-F5344CB8AC3E}">
        <p14:creationId xmlns:p14="http://schemas.microsoft.com/office/powerpoint/2010/main" val="3434182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60FE5-0A27-4102-0D3E-580FD4AD1B63}"/>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550D9E98-7A12-FCBB-6A76-8E01584F8E3A}"/>
              </a:ext>
            </a:extLst>
          </p:cNvPr>
          <p:cNvSpPr txBox="1">
            <a:spLocks noGrp="1"/>
          </p:cNvSpPr>
          <p:nvPr>
            <p:ph type="dt" sz="half" idx="7"/>
          </p:nvPr>
        </p:nvSpPr>
        <p:spPr/>
        <p:txBody>
          <a:bodyPr/>
          <a:lstStyle>
            <a:lvl1pPr>
              <a:defRPr/>
            </a:lvl1pPr>
          </a:lstStyle>
          <a:p>
            <a:pPr lvl="0"/>
            <a:fld id="{F9D9F22F-6F97-4AB6-A7BB-7AB5776D3F78}" type="datetime1">
              <a:rPr lang="en-US"/>
              <a:pPr lvl="0"/>
              <a:t>1/12/25</a:t>
            </a:fld>
            <a:endParaRPr lang="en-US"/>
          </a:p>
        </p:txBody>
      </p:sp>
      <p:sp>
        <p:nvSpPr>
          <p:cNvPr id="4" name="Footer Placeholder 3">
            <a:extLst>
              <a:ext uri="{FF2B5EF4-FFF2-40B4-BE49-F238E27FC236}">
                <a16:creationId xmlns:a16="http://schemas.microsoft.com/office/drawing/2014/main" id="{95B3739B-2EA0-9164-4CB4-29F06D7DD30A}"/>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95EC24CB-01C7-DFB4-0CE3-2F3907AE3638}"/>
              </a:ext>
            </a:extLst>
          </p:cNvPr>
          <p:cNvSpPr txBox="1">
            <a:spLocks noGrp="1"/>
          </p:cNvSpPr>
          <p:nvPr>
            <p:ph type="sldNum" sz="quarter" idx="8"/>
          </p:nvPr>
        </p:nvSpPr>
        <p:spPr/>
        <p:txBody>
          <a:bodyPr/>
          <a:lstStyle>
            <a:lvl1pPr>
              <a:defRPr/>
            </a:lvl1pPr>
          </a:lstStyle>
          <a:p>
            <a:pPr lvl="0"/>
            <a:fld id="{34181228-F4AB-4E46-B973-6E9165B9335E}" type="slidenum">
              <a:t>‹#›</a:t>
            </a:fld>
            <a:endParaRPr lang="en-US"/>
          </a:p>
        </p:txBody>
      </p:sp>
    </p:spTree>
    <p:extLst>
      <p:ext uri="{BB962C8B-B14F-4D97-AF65-F5344CB8AC3E}">
        <p14:creationId xmlns:p14="http://schemas.microsoft.com/office/powerpoint/2010/main" val="26557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B13FE7-707E-8469-1F70-10D279B77ED1}"/>
              </a:ext>
            </a:extLst>
          </p:cNvPr>
          <p:cNvSpPr txBox="1">
            <a:spLocks noGrp="1"/>
          </p:cNvSpPr>
          <p:nvPr>
            <p:ph type="dt" sz="half" idx="7"/>
          </p:nvPr>
        </p:nvSpPr>
        <p:spPr/>
        <p:txBody>
          <a:bodyPr/>
          <a:lstStyle>
            <a:lvl1pPr>
              <a:defRPr/>
            </a:lvl1pPr>
          </a:lstStyle>
          <a:p>
            <a:pPr lvl="0"/>
            <a:fld id="{6DD23D07-DA62-44D5-A6A7-D6FA9FD3DC33}" type="datetime1">
              <a:rPr lang="en-US"/>
              <a:pPr lvl="0"/>
              <a:t>1/12/25</a:t>
            </a:fld>
            <a:endParaRPr lang="en-US"/>
          </a:p>
        </p:txBody>
      </p:sp>
      <p:sp>
        <p:nvSpPr>
          <p:cNvPr id="3" name="Footer Placeholder 2">
            <a:extLst>
              <a:ext uri="{FF2B5EF4-FFF2-40B4-BE49-F238E27FC236}">
                <a16:creationId xmlns:a16="http://schemas.microsoft.com/office/drawing/2014/main" id="{35405A04-F9C8-ADA4-88E8-BF248986006E}"/>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6CDE1867-2FBE-59F2-D7A2-F79FC1354C11}"/>
              </a:ext>
            </a:extLst>
          </p:cNvPr>
          <p:cNvSpPr txBox="1">
            <a:spLocks noGrp="1"/>
          </p:cNvSpPr>
          <p:nvPr>
            <p:ph type="sldNum" sz="quarter" idx="8"/>
          </p:nvPr>
        </p:nvSpPr>
        <p:spPr/>
        <p:txBody>
          <a:bodyPr/>
          <a:lstStyle>
            <a:lvl1pPr>
              <a:defRPr/>
            </a:lvl1pPr>
          </a:lstStyle>
          <a:p>
            <a:pPr lvl="0"/>
            <a:fld id="{3F2872F7-4149-4F74-BCB8-E5CD731D23B8}" type="slidenum">
              <a:t>‹#›</a:t>
            </a:fld>
            <a:endParaRPr lang="en-US"/>
          </a:p>
        </p:txBody>
      </p:sp>
    </p:spTree>
    <p:extLst>
      <p:ext uri="{BB962C8B-B14F-4D97-AF65-F5344CB8AC3E}">
        <p14:creationId xmlns:p14="http://schemas.microsoft.com/office/powerpoint/2010/main" val="63363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4D82-2403-0FD9-F314-2560A08596E1}"/>
              </a:ext>
            </a:extLst>
          </p:cNvPr>
          <p:cNvSpPr txBox="1">
            <a:spLocks noGrp="1"/>
          </p:cNvSpPr>
          <p:nvPr>
            <p:ph type="title"/>
          </p:nvPr>
        </p:nvSpPr>
        <p:spPr>
          <a:xfrm>
            <a:off x="609603" y="273048"/>
            <a:ext cx="4011079" cy="1162046"/>
          </a:xfrm>
        </p:spPr>
        <p:txBody>
          <a:bodyPr anchor="b" anchorCtr="0"/>
          <a:lstStyle>
            <a:lvl1pPr algn="l">
              <a:defRPr sz="2667" b="1"/>
            </a:lvl1pPr>
          </a:lstStyle>
          <a:p>
            <a:pPr lvl="0"/>
            <a:r>
              <a:rPr lang="en-US"/>
              <a:t>Click to edit Master title style</a:t>
            </a:r>
          </a:p>
        </p:txBody>
      </p:sp>
      <p:sp>
        <p:nvSpPr>
          <p:cNvPr id="3" name="Content Placeholder 2">
            <a:extLst>
              <a:ext uri="{FF2B5EF4-FFF2-40B4-BE49-F238E27FC236}">
                <a16:creationId xmlns:a16="http://schemas.microsoft.com/office/drawing/2014/main" id="{45BEBC93-1FD5-5D33-B45B-CA7CF182CC77}"/>
              </a:ext>
            </a:extLst>
          </p:cNvPr>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E2D791-40E8-1EAE-1D0E-AA59DF5451D3}"/>
              </a:ext>
            </a:extLst>
          </p:cNvPr>
          <p:cNvSpPr txBox="1">
            <a:spLocks noGrp="1"/>
          </p:cNvSpPr>
          <p:nvPr>
            <p:ph type="body" idx="2"/>
          </p:nvPr>
        </p:nvSpPr>
        <p:spPr>
          <a:xfrm>
            <a:off x="609603" y="1435105"/>
            <a:ext cx="4011079" cy="4691064"/>
          </a:xfrm>
        </p:spPr>
        <p:txBody>
          <a:bodyPr/>
          <a:lstStyle>
            <a:lvl1pPr marL="0" indent="0">
              <a:spcBef>
                <a:spcPts val="400"/>
              </a:spcBef>
              <a:buNone/>
              <a:defRPr sz="1867"/>
            </a:lvl1pPr>
          </a:lstStyle>
          <a:p>
            <a:pPr lvl="0"/>
            <a:r>
              <a:rPr lang="en-US"/>
              <a:t>Click to edit Master text styles</a:t>
            </a:r>
          </a:p>
        </p:txBody>
      </p:sp>
      <p:sp>
        <p:nvSpPr>
          <p:cNvPr id="5" name="Date Placeholder 4">
            <a:extLst>
              <a:ext uri="{FF2B5EF4-FFF2-40B4-BE49-F238E27FC236}">
                <a16:creationId xmlns:a16="http://schemas.microsoft.com/office/drawing/2014/main" id="{63F14784-3785-8DA1-5F53-AC32C6C88D82}"/>
              </a:ext>
            </a:extLst>
          </p:cNvPr>
          <p:cNvSpPr txBox="1">
            <a:spLocks noGrp="1"/>
          </p:cNvSpPr>
          <p:nvPr>
            <p:ph type="dt" sz="half" idx="7"/>
          </p:nvPr>
        </p:nvSpPr>
        <p:spPr/>
        <p:txBody>
          <a:bodyPr/>
          <a:lstStyle>
            <a:lvl1pPr>
              <a:defRPr/>
            </a:lvl1pPr>
          </a:lstStyle>
          <a:p>
            <a:pPr lvl="0"/>
            <a:fld id="{5D44C339-64C2-4356-93CF-E4B8D8FDB9E4}" type="datetime1">
              <a:rPr lang="en-US"/>
              <a:pPr lvl="0"/>
              <a:t>1/12/25</a:t>
            </a:fld>
            <a:endParaRPr lang="en-US"/>
          </a:p>
        </p:txBody>
      </p:sp>
      <p:sp>
        <p:nvSpPr>
          <p:cNvPr id="6" name="Footer Placeholder 5">
            <a:extLst>
              <a:ext uri="{FF2B5EF4-FFF2-40B4-BE49-F238E27FC236}">
                <a16:creationId xmlns:a16="http://schemas.microsoft.com/office/drawing/2014/main" id="{B07CE685-9C94-9F80-4900-D86099AE7C02}"/>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9A3BE941-5A07-EAB1-3405-9AC2005187D4}"/>
              </a:ext>
            </a:extLst>
          </p:cNvPr>
          <p:cNvSpPr txBox="1">
            <a:spLocks noGrp="1"/>
          </p:cNvSpPr>
          <p:nvPr>
            <p:ph type="sldNum" sz="quarter" idx="8"/>
          </p:nvPr>
        </p:nvSpPr>
        <p:spPr/>
        <p:txBody>
          <a:bodyPr/>
          <a:lstStyle>
            <a:lvl1pPr>
              <a:defRPr/>
            </a:lvl1pPr>
          </a:lstStyle>
          <a:p>
            <a:pPr lvl="0"/>
            <a:fld id="{B28EFB9D-D249-49A7-A9EE-647734DBC027}" type="slidenum">
              <a:t>‹#›</a:t>
            </a:fld>
            <a:endParaRPr lang="en-US"/>
          </a:p>
        </p:txBody>
      </p:sp>
    </p:spTree>
    <p:extLst>
      <p:ext uri="{BB962C8B-B14F-4D97-AF65-F5344CB8AC3E}">
        <p14:creationId xmlns:p14="http://schemas.microsoft.com/office/powerpoint/2010/main" val="417891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6DC2-45F6-9A95-187B-146675A10CB2}"/>
              </a:ext>
            </a:extLst>
          </p:cNvPr>
          <p:cNvSpPr txBox="1">
            <a:spLocks noGrp="1"/>
          </p:cNvSpPr>
          <p:nvPr>
            <p:ph type="title"/>
          </p:nvPr>
        </p:nvSpPr>
        <p:spPr>
          <a:xfrm>
            <a:off x="2389720" y="4800600"/>
            <a:ext cx="7315200" cy="566735"/>
          </a:xfrm>
        </p:spPr>
        <p:txBody>
          <a:bodyPr anchor="b" anchorCtr="0"/>
          <a:lstStyle>
            <a:lvl1pPr algn="l">
              <a:defRPr sz="2667" b="1"/>
            </a:lvl1pPr>
          </a:lstStyle>
          <a:p>
            <a:pPr lvl="0"/>
            <a:r>
              <a:rPr lang="en-US"/>
              <a:t>Click to edit Master title style</a:t>
            </a:r>
          </a:p>
        </p:txBody>
      </p:sp>
      <p:sp>
        <p:nvSpPr>
          <p:cNvPr id="3" name="Picture Placeholder 2">
            <a:extLst>
              <a:ext uri="{FF2B5EF4-FFF2-40B4-BE49-F238E27FC236}">
                <a16:creationId xmlns:a16="http://schemas.microsoft.com/office/drawing/2014/main" id="{57687055-CC78-E406-332A-85C7C1E6CE52}"/>
              </a:ext>
            </a:extLst>
          </p:cNvPr>
          <p:cNvSpPr txBox="1">
            <a:spLocks noGrp="1"/>
          </p:cNvSpPr>
          <p:nvPr>
            <p:ph type="pic" idx="1"/>
          </p:nvPr>
        </p:nvSpPr>
        <p:spPr>
          <a:xfrm>
            <a:off x="2389720" y="612776"/>
            <a:ext cx="7315200" cy="4114800"/>
          </a:xfrm>
        </p:spPr>
        <p:txBody>
          <a:bodyPr/>
          <a:lstStyle>
            <a:lvl1pPr marL="0" indent="0">
              <a:buNone/>
              <a:defRPr/>
            </a:lvl1pPr>
          </a:lstStyle>
          <a:p>
            <a:pPr lvl="0"/>
            <a:r>
              <a:rPr lang="en-US"/>
              <a:t>Click icon to add picture</a:t>
            </a:r>
          </a:p>
        </p:txBody>
      </p:sp>
      <p:sp>
        <p:nvSpPr>
          <p:cNvPr id="4" name="Text Placeholder 3">
            <a:extLst>
              <a:ext uri="{FF2B5EF4-FFF2-40B4-BE49-F238E27FC236}">
                <a16:creationId xmlns:a16="http://schemas.microsoft.com/office/drawing/2014/main" id="{DC63FA79-466F-7354-2FE1-470662B0A504}"/>
              </a:ext>
            </a:extLst>
          </p:cNvPr>
          <p:cNvSpPr txBox="1">
            <a:spLocks noGrp="1"/>
          </p:cNvSpPr>
          <p:nvPr>
            <p:ph type="body" idx="2"/>
          </p:nvPr>
        </p:nvSpPr>
        <p:spPr>
          <a:xfrm>
            <a:off x="2389720" y="5367335"/>
            <a:ext cx="7315200" cy="804864"/>
          </a:xfrm>
        </p:spPr>
        <p:txBody>
          <a:bodyPr/>
          <a:lstStyle>
            <a:lvl1pPr marL="0" indent="0">
              <a:spcBef>
                <a:spcPts val="400"/>
              </a:spcBef>
              <a:buNone/>
              <a:defRPr sz="1867"/>
            </a:lvl1pPr>
          </a:lstStyle>
          <a:p>
            <a:pPr lvl="0"/>
            <a:r>
              <a:rPr lang="en-US"/>
              <a:t>Click to edit Master text styles</a:t>
            </a:r>
          </a:p>
        </p:txBody>
      </p:sp>
      <p:sp>
        <p:nvSpPr>
          <p:cNvPr id="5" name="Date Placeholder 4">
            <a:extLst>
              <a:ext uri="{FF2B5EF4-FFF2-40B4-BE49-F238E27FC236}">
                <a16:creationId xmlns:a16="http://schemas.microsoft.com/office/drawing/2014/main" id="{DF499F39-21E3-16E7-C0E6-1A9011E36DD7}"/>
              </a:ext>
            </a:extLst>
          </p:cNvPr>
          <p:cNvSpPr txBox="1">
            <a:spLocks noGrp="1"/>
          </p:cNvSpPr>
          <p:nvPr>
            <p:ph type="dt" sz="half" idx="7"/>
          </p:nvPr>
        </p:nvSpPr>
        <p:spPr/>
        <p:txBody>
          <a:bodyPr/>
          <a:lstStyle>
            <a:lvl1pPr>
              <a:defRPr/>
            </a:lvl1pPr>
          </a:lstStyle>
          <a:p>
            <a:pPr lvl="0"/>
            <a:fld id="{C1B87503-B0F7-4B4A-8E49-1AED58E03EDD}" type="datetime1">
              <a:rPr lang="en-US"/>
              <a:pPr lvl="0"/>
              <a:t>1/12/25</a:t>
            </a:fld>
            <a:endParaRPr lang="en-US"/>
          </a:p>
        </p:txBody>
      </p:sp>
      <p:sp>
        <p:nvSpPr>
          <p:cNvPr id="6" name="Footer Placeholder 5">
            <a:extLst>
              <a:ext uri="{FF2B5EF4-FFF2-40B4-BE49-F238E27FC236}">
                <a16:creationId xmlns:a16="http://schemas.microsoft.com/office/drawing/2014/main" id="{93C5CC45-A506-11D8-1C92-D36F8BDAF47F}"/>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F4FC5828-9067-935E-852B-052F7C9B09EC}"/>
              </a:ext>
            </a:extLst>
          </p:cNvPr>
          <p:cNvSpPr txBox="1">
            <a:spLocks noGrp="1"/>
          </p:cNvSpPr>
          <p:nvPr>
            <p:ph type="sldNum" sz="quarter" idx="8"/>
          </p:nvPr>
        </p:nvSpPr>
        <p:spPr/>
        <p:txBody>
          <a:bodyPr/>
          <a:lstStyle>
            <a:lvl1pPr>
              <a:defRPr/>
            </a:lvl1pPr>
          </a:lstStyle>
          <a:p>
            <a:pPr lvl="0"/>
            <a:fld id="{4A209821-8A0F-4519-A92D-046E420E5B25}" type="slidenum">
              <a:t>‹#›</a:t>
            </a:fld>
            <a:endParaRPr lang="en-US"/>
          </a:p>
        </p:txBody>
      </p:sp>
    </p:spTree>
    <p:extLst>
      <p:ext uri="{BB962C8B-B14F-4D97-AF65-F5344CB8AC3E}">
        <p14:creationId xmlns:p14="http://schemas.microsoft.com/office/powerpoint/2010/main" val="358191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F4D10-D0E6-EDCF-7E8E-DED9AC9DC11C}"/>
              </a:ext>
            </a:extLst>
          </p:cNvPr>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6ED46977-D479-F8C4-F72A-5A0EB5437B12}"/>
              </a:ext>
            </a:extLst>
          </p:cNvPr>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07A62-7715-21FA-065B-AA43F0AD389E}"/>
              </a:ext>
            </a:extLst>
          </p:cNvPr>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600" b="0" i="0" u="none" strike="noStrike" kern="1200" cap="none" spc="0" baseline="0">
                <a:solidFill>
                  <a:srgbClr val="8996A2"/>
                </a:solidFill>
                <a:uFillTx/>
                <a:latin typeface="Visuelt"/>
              </a:defRPr>
            </a:lvl1pPr>
          </a:lstStyle>
          <a:p>
            <a:pPr lvl="0"/>
            <a:fld id="{0CA25F66-070B-4615-A6BC-A3BA0FFD31B2}" type="datetime1">
              <a:rPr lang="en-US"/>
              <a:pPr lvl="0"/>
              <a:t>1/12/25</a:t>
            </a:fld>
            <a:endParaRPr lang="en-US"/>
          </a:p>
        </p:txBody>
      </p:sp>
      <p:sp>
        <p:nvSpPr>
          <p:cNvPr id="5" name="Footer Placeholder 4">
            <a:extLst>
              <a:ext uri="{FF2B5EF4-FFF2-40B4-BE49-F238E27FC236}">
                <a16:creationId xmlns:a16="http://schemas.microsoft.com/office/drawing/2014/main" id="{9AFE7FC9-1827-6FFC-FCDD-BCA12142748C}"/>
              </a:ext>
            </a:extLst>
          </p:cNvPr>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600" b="0" i="0" u="none" strike="noStrike" kern="1200" cap="none" spc="0" baseline="0">
                <a:solidFill>
                  <a:srgbClr val="8996A2"/>
                </a:solidFill>
                <a:uFillTx/>
                <a:latin typeface="Visuelt"/>
              </a:defRPr>
            </a:lvl1pPr>
          </a:lstStyle>
          <a:p>
            <a:pPr lvl="0"/>
            <a:endParaRPr lang="en-US"/>
          </a:p>
        </p:txBody>
      </p:sp>
      <p:sp>
        <p:nvSpPr>
          <p:cNvPr id="6" name="Slide Number Placeholder 5">
            <a:extLst>
              <a:ext uri="{FF2B5EF4-FFF2-40B4-BE49-F238E27FC236}">
                <a16:creationId xmlns:a16="http://schemas.microsoft.com/office/drawing/2014/main" id="{1553341D-32B5-E630-9D3F-6D99EEA5355A}"/>
              </a:ext>
            </a:extLst>
          </p:cNvPr>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600" b="0" i="0" u="none" strike="noStrike" kern="1200" cap="none" spc="0" baseline="0">
                <a:solidFill>
                  <a:srgbClr val="8996A2"/>
                </a:solidFill>
                <a:uFillTx/>
                <a:latin typeface="Visuelt"/>
              </a:defRPr>
            </a:lvl1pPr>
          </a:lstStyle>
          <a:p>
            <a:pPr lvl="0"/>
            <a:fld id="{909C38DF-5DBA-4A1E-BC9D-B094E13F99AB}"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609584" rtl="0" fontAlgn="auto" hangingPunct="1">
        <a:lnSpc>
          <a:spcPct val="100000"/>
        </a:lnSpc>
        <a:spcBef>
          <a:spcPts val="0"/>
        </a:spcBef>
        <a:spcAft>
          <a:spcPts val="0"/>
        </a:spcAft>
        <a:buNone/>
        <a:tabLst/>
        <a:defRPr lang="en-US" sz="5867" b="0" i="0" u="none" strike="noStrike" kern="1200" cap="none" spc="0" baseline="0">
          <a:solidFill>
            <a:srgbClr val="004C6C"/>
          </a:solidFill>
          <a:uFillTx/>
          <a:latin typeface="Prophet"/>
        </a:defRPr>
      </a:lvl1pPr>
    </p:titleStyle>
    <p:bodyStyle>
      <a:lvl1pPr marL="457190" marR="0" lvl="0" indent="-457190" algn="l" defTabSz="609584" rtl="0" fontAlgn="auto" hangingPunct="1">
        <a:lnSpc>
          <a:spcPct val="100000"/>
        </a:lnSpc>
        <a:spcBef>
          <a:spcPts val="1000"/>
        </a:spcBef>
        <a:spcAft>
          <a:spcPts val="0"/>
        </a:spcAft>
        <a:buSzPct val="100000"/>
        <a:buFont typeface="Arial"/>
        <a:buChar char="•"/>
        <a:tabLst/>
        <a:defRPr lang="en-US" sz="4267" b="0" i="0" u="none" strike="noStrike" kern="1200" cap="none" spc="0" baseline="0">
          <a:solidFill>
            <a:srgbClr val="004C6C"/>
          </a:solidFill>
          <a:uFillTx/>
          <a:latin typeface="Visuelt"/>
        </a:defRPr>
      </a:lvl1pPr>
      <a:lvl2pPr marL="990578" marR="0" lvl="1" indent="-380993" algn="l" defTabSz="609584" rtl="0" fontAlgn="auto" hangingPunct="1">
        <a:lnSpc>
          <a:spcPct val="100000"/>
        </a:lnSpc>
        <a:spcBef>
          <a:spcPts val="900"/>
        </a:spcBef>
        <a:spcAft>
          <a:spcPts val="0"/>
        </a:spcAft>
        <a:buSzPct val="100000"/>
        <a:buFont typeface="Arial"/>
        <a:buChar char="–"/>
        <a:tabLst/>
        <a:defRPr lang="en-US" sz="3733" b="0" i="0" u="none" strike="noStrike" kern="1200" cap="none" spc="0" baseline="0">
          <a:solidFill>
            <a:srgbClr val="004C6C"/>
          </a:solidFill>
          <a:uFillTx/>
          <a:latin typeface="Visuelt"/>
        </a:defRPr>
      </a:lvl2pPr>
      <a:lvl3pPr marL="1523966" marR="0" lvl="2" indent="-304787" algn="l" defTabSz="609584" rtl="0" fontAlgn="auto" hangingPunct="1">
        <a:lnSpc>
          <a:spcPct val="100000"/>
        </a:lnSpc>
        <a:spcBef>
          <a:spcPts val="800"/>
        </a:spcBef>
        <a:spcAft>
          <a:spcPts val="0"/>
        </a:spcAft>
        <a:buSzPct val="100000"/>
        <a:buFont typeface="Arial"/>
        <a:buChar char="•"/>
        <a:tabLst/>
        <a:defRPr lang="en-US" sz="3200" b="0" i="0" u="none" strike="noStrike" kern="1200" cap="none" spc="0" baseline="0">
          <a:solidFill>
            <a:srgbClr val="004C6C"/>
          </a:solidFill>
          <a:uFillTx/>
          <a:latin typeface="Visuelt"/>
        </a:defRPr>
      </a:lvl3pPr>
      <a:lvl4pPr marL="2133551" marR="0" lvl="3" indent="-304787" algn="l" defTabSz="609584" rtl="0" fontAlgn="auto" hangingPunct="1">
        <a:lnSpc>
          <a:spcPct val="100000"/>
        </a:lnSpc>
        <a:spcBef>
          <a:spcPts val="600"/>
        </a:spcBef>
        <a:spcAft>
          <a:spcPts val="0"/>
        </a:spcAft>
        <a:buSzPct val="100000"/>
        <a:buFont typeface="Arial"/>
        <a:buChar char="–"/>
        <a:tabLst/>
        <a:defRPr lang="en-US" sz="2667" b="0" i="0" u="none" strike="noStrike" kern="1200" cap="none" spc="0" baseline="0">
          <a:solidFill>
            <a:srgbClr val="004C6C"/>
          </a:solidFill>
          <a:uFillTx/>
          <a:latin typeface="Visuelt"/>
        </a:defRPr>
      </a:lvl4pPr>
      <a:lvl5pPr marL="2743126" marR="0" lvl="4" indent="-304787" algn="l" defTabSz="609584" rtl="0" fontAlgn="auto" hangingPunct="1">
        <a:lnSpc>
          <a:spcPct val="100000"/>
        </a:lnSpc>
        <a:spcBef>
          <a:spcPts val="600"/>
        </a:spcBef>
        <a:spcAft>
          <a:spcPts val="0"/>
        </a:spcAft>
        <a:buSzPct val="100000"/>
        <a:buFont typeface="Arial"/>
        <a:buChar char="»"/>
        <a:tabLst/>
        <a:defRPr lang="en-US" sz="2667" b="0" i="0" u="none" strike="noStrike" kern="1200" cap="none" spc="0" baseline="0">
          <a:solidFill>
            <a:srgbClr val="004C6C"/>
          </a:solidFill>
          <a:uFillTx/>
          <a:latin typeface="Visuel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menti.co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opencourses.ie/opencourse/education-for-sustainability/"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2">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6533-61E2-A752-3FE0-D8D6675C02AA}"/>
              </a:ext>
            </a:extLst>
          </p:cNvPr>
          <p:cNvSpPr txBox="1"/>
          <p:nvPr/>
        </p:nvSpPr>
        <p:spPr>
          <a:xfrm>
            <a:off x="662940" y="2138698"/>
            <a:ext cx="11004520" cy="3471269"/>
          </a:xfrm>
          <a:prstGeom prst="rect">
            <a:avLst/>
          </a:prstGeom>
          <a:noFill/>
          <a:ln cap="flat">
            <a:noFill/>
          </a:ln>
          <a:effectLst>
            <a:outerShdw dist="22997" dir="5400000" algn="tl">
              <a:srgbClr val="000000">
                <a:alpha val="35000"/>
              </a:srgbClr>
            </a:outerShdw>
          </a:effectLst>
        </p:spPr>
        <p:txBody>
          <a:bodyPr vert="horz" wrap="square" lIns="121916" tIns="60963" rIns="121916" bIns="60963" anchor="ctr" anchorCtr="0" compatLnSpc="1">
            <a:normAutofit fontScale="92500"/>
          </a:bodyPr>
          <a:lstStyle/>
          <a:p>
            <a:pPr defTabSz="609584">
              <a:lnSpc>
                <a:spcPct val="80000"/>
              </a:lnSpc>
              <a:defRPr sz="1800" b="0" i="0" u="none" strike="noStrike" kern="0" cap="none" spc="0" baseline="0">
                <a:solidFill>
                  <a:srgbClr val="000000"/>
                </a:solidFill>
                <a:uFillTx/>
              </a:defRPr>
            </a:pPr>
            <a:r>
              <a:rPr lang="en-GB" sz="4800" b="1" dirty="0">
                <a:solidFill>
                  <a:srgbClr val="FFFFFF"/>
                </a:solidFill>
                <a:latin typeface="Prophet"/>
                <a:ea typeface="Prophet" pitchFamily="2"/>
              </a:rPr>
              <a:t>Embedding Sustainability in the Curriculum in TU Dublin through Policy and Innovative Teaching Methods </a:t>
            </a:r>
            <a:endParaRPr lang="en-IE" sz="2200" b="1" i="0" u="none" strike="noStrike" kern="1200" cap="none" spc="-67" baseline="0" dirty="0">
              <a:solidFill>
                <a:srgbClr val="FFFFFF"/>
              </a:solidFill>
              <a:uFillTx/>
              <a:latin typeface="Calibri Light"/>
              <a:ea typeface="Prophet" pitchFamily="2"/>
              <a:cs typeface="Times New Roman"/>
            </a:endParaRPr>
          </a:p>
          <a:p>
            <a:pPr marL="0" marR="0" lvl="0" indent="0" algn="l" defTabSz="609584"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IE" sz="2200" b="1" i="0" u="none" strike="noStrike" kern="1200" cap="none" spc="-67" baseline="0" dirty="0">
              <a:solidFill>
                <a:srgbClr val="FFFFFF"/>
              </a:solidFill>
              <a:uFillTx/>
              <a:latin typeface="Visuelt"/>
              <a:ea typeface="Prophet" pitchFamily="2"/>
              <a:cs typeface="Times New Roman"/>
            </a:endParaRPr>
          </a:p>
          <a:p>
            <a:pPr marL="0" marR="0" lvl="0" indent="0" algn="l" defTabSz="609584"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IE" sz="3000" b="1" i="0" u="none" strike="noStrike" kern="1200" cap="none" spc="-67" baseline="0" dirty="0">
              <a:solidFill>
                <a:srgbClr val="FFFFFF"/>
              </a:solidFill>
              <a:uFillTx/>
              <a:latin typeface="Visuelt"/>
              <a:ea typeface="Prophet" pitchFamily="2"/>
              <a:cs typeface="Times New Roman"/>
            </a:endParaRPr>
          </a:p>
          <a:p>
            <a:pPr marL="0" marR="0" lvl="0" indent="0" algn="l" defTabSz="609584"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IE" sz="3000" b="1" i="0" u="none" strike="noStrike" kern="1200" cap="none" spc="-67" baseline="0" dirty="0">
                <a:solidFill>
                  <a:srgbClr val="FFFFFF"/>
                </a:solidFill>
                <a:uFillTx/>
                <a:latin typeface="Visuelt"/>
                <a:ea typeface="Prophet" pitchFamily="2"/>
                <a:cs typeface="Times New Roman"/>
              </a:rPr>
              <a:t>Dr Brian Gormley</a:t>
            </a:r>
          </a:p>
          <a:p>
            <a:pPr marL="0" marR="0" lvl="0" indent="0" algn="l" defTabSz="609584"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IE" sz="3000" b="1" i="0" u="none" strike="noStrike" kern="1200" cap="none" spc="-67" baseline="0" dirty="0">
              <a:solidFill>
                <a:srgbClr val="FFFFFF"/>
              </a:solidFill>
              <a:uFillTx/>
              <a:latin typeface="Visuelt"/>
              <a:ea typeface="Prophet" pitchFamily="2"/>
              <a:cs typeface="Times New Roman"/>
            </a:endParaRPr>
          </a:p>
          <a:p>
            <a:pPr marL="0" marR="0" lvl="0" indent="0" algn="l" defTabSz="609584"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IE" sz="3000" b="1" i="0" u="none" strike="noStrike" kern="1200" cap="none" spc="-67" baseline="0" dirty="0">
                <a:solidFill>
                  <a:srgbClr val="FFFFFF"/>
                </a:solidFill>
                <a:uFillTx/>
                <a:latin typeface="Visuelt"/>
                <a:ea typeface="Prophet" pitchFamily="2"/>
                <a:cs typeface="Times New Roman"/>
              </a:rPr>
              <a:t>Head of Sustainability Education, TU Dublin</a:t>
            </a:r>
          </a:p>
          <a:p>
            <a:pPr marL="0" marR="0" lvl="0" indent="0" algn="l" defTabSz="609584" rtl="0" fontAlgn="auto" hangingPunct="1">
              <a:lnSpc>
                <a:spcPct val="80000"/>
              </a:lnSpc>
              <a:spcBef>
                <a:spcPts val="0"/>
              </a:spcBef>
              <a:spcAft>
                <a:spcPts val="0"/>
              </a:spcAft>
              <a:buNone/>
              <a:tabLst/>
              <a:defRPr sz="1800" b="0" i="0" u="none" strike="noStrike" kern="0" cap="none" spc="0" baseline="0">
                <a:solidFill>
                  <a:srgbClr val="000000"/>
                </a:solidFill>
                <a:uFillTx/>
              </a:defRPr>
            </a:pPr>
            <a:endParaRPr lang="en-US" sz="2200" b="1" i="0" u="none" strike="noStrike" kern="1200" cap="none" spc="0" baseline="0" dirty="0">
              <a:solidFill>
                <a:srgbClr val="FFFFFF"/>
              </a:solidFill>
              <a:uFillTx/>
              <a:latin typeface="Prophet" pitchFamily="2"/>
              <a:ea typeface="Prophet" pitchFamily="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D672-E45E-26C9-5104-920A1DF22F4D}"/>
              </a:ext>
            </a:extLst>
          </p:cNvPr>
          <p:cNvSpPr txBox="1">
            <a:spLocks noGrp="1"/>
          </p:cNvSpPr>
          <p:nvPr>
            <p:ph type="title"/>
          </p:nvPr>
        </p:nvSpPr>
        <p:spPr>
          <a:xfrm>
            <a:off x="312177" y="94800"/>
            <a:ext cx="7377777" cy="1143000"/>
          </a:xfrm>
        </p:spPr>
        <p:txBody>
          <a:bodyPr>
            <a:noAutofit/>
          </a:bodyPr>
          <a:lstStyle/>
          <a:p>
            <a:r>
              <a:rPr lang="en-GB" sz="3200" b="1" dirty="0"/>
              <a:t>School/Discipline/Programme Team workshops </a:t>
            </a:r>
            <a:endParaRPr lang="en-US" sz="3200" b="1" dirty="0"/>
          </a:p>
        </p:txBody>
      </p:sp>
      <p:pic>
        <p:nvPicPr>
          <p:cNvPr id="3" name="Picture 2" descr="A group of people sitting around a table&#10;&#10;Description automatically generated">
            <a:extLst>
              <a:ext uri="{FF2B5EF4-FFF2-40B4-BE49-F238E27FC236}">
                <a16:creationId xmlns:a16="http://schemas.microsoft.com/office/drawing/2014/main" id="{2CF617C9-0B1F-D7D9-B6FB-396EAF8B9DFA}"/>
              </a:ext>
            </a:extLst>
          </p:cNvPr>
          <p:cNvPicPr>
            <a:picLocks noChangeAspect="1"/>
          </p:cNvPicPr>
          <p:nvPr/>
        </p:nvPicPr>
        <p:blipFill>
          <a:blip r:embed="rId2"/>
          <a:stretch>
            <a:fillRect/>
          </a:stretch>
        </p:blipFill>
        <p:spPr>
          <a:xfrm>
            <a:off x="706889" y="1554662"/>
            <a:ext cx="6710127" cy="4504364"/>
          </a:xfrm>
          <a:prstGeom prst="rect">
            <a:avLst/>
          </a:prstGeom>
        </p:spPr>
      </p:pic>
      <p:pic>
        <p:nvPicPr>
          <p:cNvPr id="5" name="Picture 4" descr="A group of people sitting at tables playing with legos&#10;&#10;Description automatically generated">
            <a:extLst>
              <a:ext uri="{FF2B5EF4-FFF2-40B4-BE49-F238E27FC236}">
                <a16:creationId xmlns:a16="http://schemas.microsoft.com/office/drawing/2014/main" id="{7D0F78AD-5E33-DA3F-6E77-BA6B048F034C}"/>
              </a:ext>
            </a:extLst>
          </p:cNvPr>
          <p:cNvPicPr>
            <a:picLocks noChangeAspect="1"/>
          </p:cNvPicPr>
          <p:nvPr/>
        </p:nvPicPr>
        <p:blipFill>
          <a:blip r:embed="rId3"/>
          <a:stretch>
            <a:fillRect/>
          </a:stretch>
        </p:blipFill>
        <p:spPr>
          <a:xfrm>
            <a:off x="7831393" y="94800"/>
            <a:ext cx="2846439" cy="3792464"/>
          </a:xfrm>
          <a:prstGeom prst="rect">
            <a:avLst/>
          </a:prstGeom>
        </p:spPr>
      </p:pic>
      <p:pic>
        <p:nvPicPr>
          <p:cNvPr id="10" name="Content Placeholder 4" descr="A close-up of a flower&#10;&#10;Description automatically generated">
            <a:extLst>
              <a:ext uri="{FF2B5EF4-FFF2-40B4-BE49-F238E27FC236}">
                <a16:creationId xmlns:a16="http://schemas.microsoft.com/office/drawing/2014/main" id="{C25EE454-1ABF-F932-1903-19787B784296}"/>
              </a:ext>
            </a:extLst>
          </p:cNvPr>
          <p:cNvPicPr>
            <a:picLocks noGrp="1" noChangeAspect="1"/>
          </p:cNvPicPr>
          <p:nvPr>
            <p:ph idx="1"/>
          </p:nvPr>
        </p:nvPicPr>
        <p:blipFill>
          <a:blip r:embed="rId4"/>
          <a:stretch>
            <a:fillRect/>
          </a:stretch>
        </p:blipFill>
        <p:spPr>
          <a:xfrm>
            <a:off x="7897761" y="4106861"/>
            <a:ext cx="2607187" cy="1454515"/>
          </a:xfrm>
        </p:spPr>
      </p:pic>
      <p:sp>
        <p:nvSpPr>
          <p:cNvPr id="4" name="TextBox 3">
            <a:extLst>
              <a:ext uri="{FF2B5EF4-FFF2-40B4-BE49-F238E27FC236}">
                <a16:creationId xmlns:a16="http://schemas.microsoft.com/office/drawing/2014/main" id="{722D1645-946E-7027-4961-E3E40C899673}"/>
              </a:ext>
            </a:extLst>
          </p:cNvPr>
          <p:cNvSpPr txBox="1"/>
          <p:nvPr/>
        </p:nvSpPr>
        <p:spPr>
          <a:xfrm>
            <a:off x="1587769" y="6178906"/>
            <a:ext cx="8619487"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dirty="0">
                <a:cs typeface="Calibri"/>
              </a:rPr>
              <a:t>Focused on auditing and reviewing </a:t>
            </a:r>
            <a:r>
              <a:rPr lang="en-US" sz="2400" dirty="0" err="1">
                <a:cs typeface="Calibri"/>
              </a:rPr>
              <a:t>programmes</a:t>
            </a:r>
            <a:r>
              <a:rPr lang="en-US" sz="2400" dirty="0">
                <a:cs typeface="Calibri"/>
              </a:rPr>
              <a:t> and modules </a:t>
            </a:r>
            <a:endParaRPr lang="en-US" sz="2400" dirty="0"/>
          </a:p>
        </p:txBody>
      </p:sp>
    </p:spTree>
    <p:extLst>
      <p:ext uri="{BB962C8B-B14F-4D97-AF65-F5344CB8AC3E}">
        <p14:creationId xmlns:p14="http://schemas.microsoft.com/office/powerpoint/2010/main" val="389038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holding boxes&#10;&#10;Description automatically generated">
            <a:extLst>
              <a:ext uri="{FF2B5EF4-FFF2-40B4-BE49-F238E27FC236}">
                <a16:creationId xmlns:a16="http://schemas.microsoft.com/office/drawing/2014/main" id="{BA4A927A-311C-FB25-7F71-5589B1496248}"/>
              </a:ext>
            </a:extLst>
          </p:cNvPr>
          <p:cNvPicPr>
            <a:picLocks noChangeAspect="1"/>
          </p:cNvPicPr>
          <p:nvPr/>
        </p:nvPicPr>
        <p:blipFill>
          <a:blip r:embed="rId2"/>
          <a:stretch>
            <a:fillRect/>
          </a:stretch>
        </p:blipFill>
        <p:spPr>
          <a:xfrm>
            <a:off x="0" y="3710"/>
            <a:ext cx="12192000" cy="6850581"/>
          </a:xfrm>
          <a:prstGeom prst="rect">
            <a:avLst/>
          </a:prstGeom>
        </p:spPr>
      </p:pic>
      <p:sp>
        <p:nvSpPr>
          <p:cNvPr id="4" name="object 19">
            <a:extLst>
              <a:ext uri="{FF2B5EF4-FFF2-40B4-BE49-F238E27FC236}">
                <a16:creationId xmlns:a16="http://schemas.microsoft.com/office/drawing/2014/main" id="{2ADD79A9-4860-1BD4-6C42-A5372BAF9FD3}"/>
              </a:ext>
            </a:extLst>
          </p:cNvPr>
          <p:cNvSpPr txBox="1"/>
          <p:nvPr/>
        </p:nvSpPr>
        <p:spPr>
          <a:xfrm>
            <a:off x="148681" y="3617101"/>
            <a:ext cx="3421627" cy="2791355"/>
          </a:xfrm>
          <a:prstGeom prst="rect">
            <a:avLst/>
          </a:prstGeom>
        </p:spPr>
        <p:txBody>
          <a:bodyPr vert="horz" wrap="square" lIns="0" tIns="7316" rIns="0" bIns="0" rtlCol="0">
            <a:spAutoFit/>
          </a:bodyPr>
          <a:lstStyle/>
          <a:p>
            <a:pPr marL="7701" marR="3081">
              <a:spcBef>
                <a:spcPts val="59"/>
              </a:spcBef>
            </a:pPr>
            <a:r>
              <a:rPr lang="en-GB" sz="2001">
                <a:solidFill>
                  <a:srgbClr val="FFFFFF"/>
                </a:solidFill>
                <a:latin typeface="Visuelt"/>
                <a:cs typeface="Visuelt"/>
              </a:rPr>
              <a:t>Faculties &amp; Schools work to embed sustainability within the curriculum to enable &amp; empower students to progressively develop their sustainability knowledge &amp; skills in a manner which is clearly linked and applied </a:t>
            </a:r>
          </a:p>
          <a:p>
            <a:pPr marL="7701" marR="3081">
              <a:spcBef>
                <a:spcPts val="59"/>
              </a:spcBef>
            </a:pPr>
            <a:r>
              <a:rPr lang="en-GB" sz="2001">
                <a:solidFill>
                  <a:srgbClr val="FFFFFF"/>
                </a:solidFill>
                <a:latin typeface="Visuelt"/>
                <a:cs typeface="Visuelt"/>
              </a:rPr>
              <a:t>to their programme. </a:t>
            </a:r>
            <a:endParaRPr lang="en-GB" sz="2001">
              <a:latin typeface="Visuelt"/>
              <a:cs typeface="Visuelt"/>
            </a:endParaRPr>
          </a:p>
        </p:txBody>
      </p:sp>
      <p:sp>
        <p:nvSpPr>
          <p:cNvPr id="5" name="Title 1">
            <a:extLst>
              <a:ext uri="{FF2B5EF4-FFF2-40B4-BE49-F238E27FC236}">
                <a16:creationId xmlns:a16="http://schemas.microsoft.com/office/drawing/2014/main" id="{9DFD49C0-EC74-BD2A-63CC-D60B199CA0DA}"/>
              </a:ext>
            </a:extLst>
          </p:cNvPr>
          <p:cNvSpPr txBox="1">
            <a:spLocks/>
          </p:cNvSpPr>
          <p:nvPr/>
        </p:nvSpPr>
        <p:spPr>
          <a:xfrm>
            <a:off x="-346586" y="1993561"/>
            <a:ext cx="3916895" cy="1426192"/>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8000" b="1" dirty="0">
                <a:solidFill>
                  <a:schemeClr val="bg1"/>
                </a:solidFill>
                <a:latin typeface="Prophet" panose="02010503020000020004" pitchFamily="2" charset="0"/>
                <a:ea typeface="Cambria" panose="02040503050406030204" pitchFamily="18" charset="0"/>
                <a:cs typeface="Arial" panose="020B0604020202020204" pitchFamily="34" charset="0"/>
              </a:rPr>
              <a:t>Sustainability </a:t>
            </a:r>
          </a:p>
          <a:p>
            <a:pPr algn="r">
              <a:lnSpc>
                <a:spcPct val="120000"/>
              </a:lnSpc>
            </a:pPr>
            <a:r>
              <a:rPr lang="en-US" sz="8000" b="1" dirty="0">
                <a:solidFill>
                  <a:schemeClr val="bg1"/>
                </a:solidFill>
                <a:latin typeface="Prophet" panose="02010503020000020004" pitchFamily="2" charset="0"/>
                <a:ea typeface="Cambria" panose="02040503050406030204" pitchFamily="18" charset="0"/>
                <a:cs typeface="Arial" panose="020B0604020202020204" pitchFamily="34" charset="0"/>
              </a:rPr>
              <a:t>and Climate Action </a:t>
            </a:r>
          </a:p>
          <a:p>
            <a:pPr algn="r">
              <a:lnSpc>
                <a:spcPct val="120000"/>
              </a:lnSpc>
              <a:spcAft>
                <a:spcPts val="1000"/>
              </a:spcAft>
            </a:pPr>
            <a:r>
              <a:rPr lang="en-US" sz="13200" b="1" dirty="0">
                <a:solidFill>
                  <a:schemeClr val="bg1"/>
                </a:solidFill>
                <a:latin typeface="Prophet" panose="02010503020000020004" pitchFamily="2" charset="0"/>
                <a:ea typeface="Cambria" panose="02040503050406030204" pitchFamily="18" charset="0"/>
                <a:cs typeface="Arial" panose="020B0604020202020204" pitchFamily="34" charset="0"/>
              </a:rPr>
              <a:t>Orientation 2024</a:t>
            </a:r>
          </a:p>
        </p:txBody>
      </p:sp>
    </p:spTree>
    <p:extLst>
      <p:ext uri="{BB962C8B-B14F-4D97-AF65-F5344CB8AC3E}">
        <p14:creationId xmlns:p14="http://schemas.microsoft.com/office/powerpoint/2010/main" val="2064895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FA6-018D-12F0-112F-9C2716414784}"/>
              </a:ext>
            </a:extLst>
          </p:cNvPr>
          <p:cNvSpPr>
            <a:spLocks noGrp="1"/>
          </p:cNvSpPr>
          <p:nvPr>
            <p:ph type="title"/>
          </p:nvPr>
        </p:nvSpPr>
        <p:spPr>
          <a:xfrm>
            <a:off x="218768" y="0"/>
            <a:ext cx="10972800" cy="1143000"/>
          </a:xfrm>
        </p:spPr>
        <p:txBody>
          <a:bodyPr/>
          <a:lstStyle/>
          <a:p>
            <a:pPr algn="ctr"/>
            <a:r>
              <a:rPr lang="en-US" b="1" dirty="0"/>
              <a:t>Other workshops </a:t>
            </a:r>
          </a:p>
        </p:txBody>
      </p:sp>
      <p:pic>
        <p:nvPicPr>
          <p:cNvPr id="5" name="Picture 4" descr="No alt text provided for this image">
            <a:extLst>
              <a:ext uri="{FF2B5EF4-FFF2-40B4-BE49-F238E27FC236}">
                <a16:creationId xmlns:a16="http://schemas.microsoft.com/office/drawing/2014/main" id="{2C22946F-9570-015D-30C6-BA6AAD0D351F}"/>
              </a:ext>
            </a:extLst>
          </p:cNvPr>
          <p:cNvPicPr>
            <a:picLocks noChangeAspect="1"/>
          </p:cNvPicPr>
          <p:nvPr/>
        </p:nvPicPr>
        <p:blipFill>
          <a:blip r:embed="rId2"/>
          <a:stretch>
            <a:fillRect/>
          </a:stretch>
        </p:blipFill>
        <p:spPr>
          <a:xfrm>
            <a:off x="481780" y="1504335"/>
            <a:ext cx="4776019" cy="3578941"/>
          </a:xfrm>
          <a:prstGeom prst="rect">
            <a:avLst/>
          </a:prstGeom>
        </p:spPr>
      </p:pic>
      <p:pic>
        <p:nvPicPr>
          <p:cNvPr id="6" name="Picture 5" descr="A group of people standing in a circle&#10;&#10;Description automatically generated">
            <a:extLst>
              <a:ext uri="{FF2B5EF4-FFF2-40B4-BE49-F238E27FC236}">
                <a16:creationId xmlns:a16="http://schemas.microsoft.com/office/drawing/2014/main" id="{84E82C04-A435-605E-125C-A9DE4E51F77D}"/>
              </a:ext>
            </a:extLst>
          </p:cNvPr>
          <p:cNvPicPr>
            <a:picLocks noChangeAspect="1"/>
          </p:cNvPicPr>
          <p:nvPr/>
        </p:nvPicPr>
        <p:blipFill>
          <a:blip r:embed="rId3"/>
          <a:stretch>
            <a:fillRect/>
          </a:stretch>
        </p:blipFill>
        <p:spPr>
          <a:xfrm>
            <a:off x="5705168" y="1508695"/>
            <a:ext cx="5796115" cy="3594805"/>
          </a:xfrm>
          <a:prstGeom prst="rect">
            <a:avLst/>
          </a:prstGeom>
        </p:spPr>
      </p:pic>
      <p:sp>
        <p:nvSpPr>
          <p:cNvPr id="9" name="TextBox 8">
            <a:extLst>
              <a:ext uri="{FF2B5EF4-FFF2-40B4-BE49-F238E27FC236}">
                <a16:creationId xmlns:a16="http://schemas.microsoft.com/office/drawing/2014/main" id="{54A51EAD-3857-EE78-9199-0672C4F2679D}"/>
              </a:ext>
            </a:extLst>
          </p:cNvPr>
          <p:cNvSpPr txBox="1"/>
          <p:nvPr/>
        </p:nvSpPr>
        <p:spPr>
          <a:xfrm>
            <a:off x="1349338" y="5290698"/>
            <a:ext cx="3988172"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b="1" dirty="0">
                <a:solidFill>
                  <a:srgbClr val="063A59"/>
                </a:solidFill>
                <a:ea typeface="Calibri"/>
                <a:cs typeface="Calibri"/>
              </a:rPr>
              <a:t>Climate </a:t>
            </a:r>
            <a:r>
              <a:rPr lang="en-US" sz="2400" b="1" dirty="0" err="1">
                <a:solidFill>
                  <a:srgbClr val="063A59"/>
                </a:solidFill>
                <a:ea typeface="Calibri"/>
                <a:cs typeface="Calibri"/>
              </a:rPr>
              <a:t>Fresk</a:t>
            </a:r>
            <a:endParaRPr lang="en-US" sz="2400" b="1" dirty="0">
              <a:solidFill>
                <a:srgbClr val="063A59"/>
              </a:solidFill>
              <a:cs typeface="Calibri"/>
            </a:endParaRPr>
          </a:p>
        </p:txBody>
      </p:sp>
      <p:sp>
        <p:nvSpPr>
          <p:cNvPr id="10" name="TextBox 9">
            <a:extLst>
              <a:ext uri="{FF2B5EF4-FFF2-40B4-BE49-F238E27FC236}">
                <a16:creationId xmlns:a16="http://schemas.microsoft.com/office/drawing/2014/main" id="{F6C507BD-EA5F-93F3-64B8-86DFEFEBB259}"/>
              </a:ext>
            </a:extLst>
          </p:cNvPr>
          <p:cNvSpPr txBox="1"/>
          <p:nvPr/>
        </p:nvSpPr>
        <p:spPr>
          <a:xfrm>
            <a:off x="6849539" y="5267029"/>
            <a:ext cx="3993124"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b="1" dirty="0">
                <a:solidFill>
                  <a:srgbClr val="063A59"/>
                </a:solidFill>
                <a:ea typeface="Calibri"/>
                <a:cs typeface="Calibri"/>
              </a:rPr>
              <a:t>Stepping into Doughnut</a:t>
            </a:r>
            <a:endParaRPr lang="en-US" sz="2400" b="1" dirty="0">
              <a:solidFill>
                <a:srgbClr val="063A59"/>
              </a:solidFill>
              <a:cs typeface="Calibri"/>
            </a:endParaRPr>
          </a:p>
        </p:txBody>
      </p:sp>
    </p:spTree>
    <p:extLst>
      <p:ext uri="{BB962C8B-B14F-4D97-AF65-F5344CB8AC3E}">
        <p14:creationId xmlns:p14="http://schemas.microsoft.com/office/powerpoint/2010/main" val="4179083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 alternative text description for this image">
            <a:extLst>
              <a:ext uri="{FF2B5EF4-FFF2-40B4-BE49-F238E27FC236}">
                <a16:creationId xmlns:a16="http://schemas.microsoft.com/office/drawing/2014/main" id="{1A42B350-B36D-2253-7108-D5A3C1F26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837" y="0"/>
            <a:ext cx="5491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BCFAE6-767D-8F1B-05CF-CC3FA87AB99B}"/>
              </a:ext>
            </a:extLst>
          </p:cNvPr>
          <p:cNvSpPr txBox="1"/>
          <p:nvPr/>
        </p:nvSpPr>
        <p:spPr>
          <a:xfrm>
            <a:off x="154896" y="152929"/>
            <a:ext cx="6706363" cy="6524863"/>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200" b="1">
                <a:latin typeface="Prophet" panose="02010503020000020004" pitchFamily="50" charset="0"/>
                <a:ea typeface="Prophet" panose="02010503020000020004" pitchFamily="50" charset="0"/>
              </a:rPr>
              <a:t>Sustainable shelter </a:t>
            </a:r>
          </a:p>
          <a:p>
            <a:r>
              <a:rPr lang="en-GB" sz="9200" b="1">
                <a:latin typeface="Prophet" panose="02010503020000020004" pitchFamily="50" charset="0"/>
                <a:ea typeface="Prophet" panose="02010503020000020004" pitchFamily="50" charset="0"/>
              </a:rPr>
              <a:t>sleep-out</a:t>
            </a:r>
          </a:p>
          <a:p>
            <a:endParaRPr lang="en-GB" sz="3200" b="1">
              <a:latin typeface="Prophet" panose="02010503020000020004" pitchFamily="50" charset="0"/>
              <a:ea typeface="Prophet" panose="02010503020000020004" pitchFamily="50" charset="0"/>
            </a:endParaRPr>
          </a:p>
          <a:p>
            <a:r>
              <a:rPr lang="en-GB" sz="2200">
                <a:solidFill>
                  <a:srgbClr val="000000"/>
                </a:solidFill>
                <a:latin typeface="Visuelt"/>
              </a:rPr>
              <a:t>12 groups of students on the</a:t>
            </a:r>
            <a:r>
              <a:rPr lang="en-GB" sz="2200">
                <a:latin typeface="Visuelt"/>
                <a:ea typeface="Prophet" panose="02010503020000020004" pitchFamily="50" charset="0"/>
              </a:rPr>
              <a:t> </a:t>
            </a:r>
            <a:r>
              <a:rPr lang="en-GB" sz="2200">
                <a:solidFill>
                  <a:srgbClr val="000000"/>
                </a:solidFill>
                <a:latin typeface="Visuelt"/>
              </a:rPr>
              <a:t>BSc (Hons) in Architectural Technology at TU Dublin were tasked with designing and building a structure that could survive out in the open for a single night. </a:t>
            </a:r>
            <a:endParaRPr lang="en-GB" sz="2200" b="1">
              <a:solidFill>
                <a:srgbClr val="000000"/>
              </a:solidFill>
              <a:highlight>
                <a:srgbClr val="FFFF00"/>
              </a:highlight>
              <a:latin typeface="Visuelt"/>
            </a:endParaRPr>
          </a:p>
          <a:p>
            <a:r>
              <a:rPr lang="en-GB" sz="2200" b="1">
                <a:solidFill>
                  <a:srgbClr val="000000"/>
                </a:solidFill>
                <a:latin typeface="Visuelt"/>
              </a:rPr>
              <a:t>Will they survive and what will they learn?</a:t>
            </a:r>
            <a:endParaRPr lang="en-GB" sz="2200" b="1">
              <a:highlight>
                <a:srgbClr val="FFFF00"/>
              </a:highlight>
              <a:latin typeface="Visuelt"/>
              <a:ea typeface="Prophet" panose="02010503020000020004" pitchFamily="50" charset="0"/>
            </a:endParaRPr>
          </a:p>
        </p:txBody>
      </p:sp>
    </p:spTree>
    <p:extLst>
      <p:ext uri="{BB962C8B-B14F-4D97-AF65-F5344CB8AC3E}">
        <p14:creationId xmlns:p14="http://schemas.microsoft.com/office/powerpoint/2010/main" val="1661935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885B3CD-4B45-6F9E-E69C-2C015ADFA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02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231E75-2100-6CC7-AF30-4F1BABC50B83}"/>
              </a:ext>
            </a:extLst>
          </p:cNvPr>
          <p:cNvSpPr txBox="1"/>
          <p:nvPr/>
        </p:nvSpPr>
        <p:spPr>
          <a:xfrm>
            <a:off x="8186059" y="240013"/>
            <a:ext cx="3933372" cy="550920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200" b="1">
                <a:highlight>
                  <a:srgbClr val="FFFF00"/>
                </a:highlight>
                <a:latin typeface="Prophet" panose="02010503020000020004" pitchFamily="50" charset="0"/>
                <a:ea typeface="Prophet" panose="02010503020000020004" pitchFamily="50" charset="0"/>
              </a:rPr>
              <a:t>Design and build a shelter to hold 9 of your classmates.</a:t>
            </a:r>
          </a:p>
          <a:p>
            <a:endParaRPr lang="en-GB" sz="3200" b="1">
              <a:highlight>
                <a:srgbClr val="FFFF00"/>
              </a:highlight>
              <a:latin typeface="Prophet" panose="02010503020000020004" pitchFamily="50" charset="0"/>
              <a:ea typeface="Prophet" panose="02010503020000020004" pitchFamily="50" charset="0"/>
            </a:endParaRPr>
          </a:p>
          <a:p>
            <a:r>
              <a:rPr lang="en-GB" sz="3200" b="1">
                <a:highlight>
                  <a:srgbClr val="FFFF00"/>
                </a:highlight>
                <a:latin typeface="Prophet" panose="02010503020000020004" pitchFamily="50" charset="0"/>
                <a:ea typeface="Prophet" panose="02010503020000020004" pitchFamily="50" charset="0"/>
              </a:rPr>
              <a:t>Survive for one night out in the open in October. </a:t>
            </a:r>
          </a:p>
          <a:p>
            <a:endParaRPr lang="en-GB" sz="3200" b="1">
              <a:highlight>
                <a:srgbClr val="FFFF00"/>
              </a:highlight>
              <a:latin typeface="Prophet" panose="02010503020000020004" pitchFamily="50" charset="0"/>
              <a:ea typeface="Prophet" panose="02010503020000020004" pitchFamily="50" charset="0"/>
            </a:endParaRPr>
          </a:p>
          <a:p>
            <a:r>
              <a:rPr lang="en-GB" sz="3200" b="1">
                <a:highlight>
                  <a:srgbClr val="FFFF00"/>
                </a:highlight>
                <a:latin typeface="Prophet" panose="02010503020000020004" pitchFamily="50" charset="0"/>
                <a:ea typeface="Prophet" panose="02010503020000020004" pitchFamily="50" charset="0"/>
              </a:rPr>
              <a:t>Maintain 20 degrees. Min. 500 Lux. Stay dry!</a:t>
            </a:r>
            <a:endParaRPr lang="en-IE" sz="3200" b="1">
              <a:highlight>
                <a:srgbClr val="FFFF00"/>
              </a:highlight>
              <a:latin typeface="Prophet" panose="02010503020000020004" pitchFamily="50" charset="0"/>
              <a:ea typeface="Prophet" panose="02010503020000020004" pitchFamily="50" charset="0"/>
            </a:endParaRPr>
          </a:p>
        </p:txBody>
      </p:sp>
    </p:spTree>
    <p:extLst>
      <p:ext uri="{BB962C8B-B14F-4D97-AF65-F5344CB8AC3E}">
        <p14:creationId xmlns:p14="http://schemas.microsoft.com/office/powerpoint/2010/main" val="66836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D58F-B303-51CE-6ECC-BE429BEA5C3F}"/>
              </a:ext>
            </a:extLst>
          </p:cNvPr>
          <p:cNvSpPr>
            <a:spLocks noGrp="1"/>
          </p:cNvSpPr>
          <p:nvPr>
            <p:ph type="title"/>
          </p:nvPr>
        </p:nvSpPr>
        <p:spPr/>
        <p:txBody>
          <a:bodyPr/>
          <a:lstStyle/>
          <a:p>
            <a:r>
              <a:rPr lang="en-GB" dirty="0"/>
              <a:t>Teaching Innovation</a:t>
            </a:r>
            <a:endParaRPr lang="en-IE" dirty="0"/>
          </a:p>
        </p:txBody>
      </p:sp>
      <p:sp>
        <p:nvSpPr>
          <p:cNvPr id="3" name="Content Placeholder 2">
            <a:extLst>
              <a:ext uri="{FF2B5EF4-FFF2-40B4-BE49-F238E27FC236}">
                <a16:creationId xmlns:a16="http://schemas.microsoft.com/office/drawing/2014/main" id="{1CA0D5A1-95D2-20D9-8974-33FDB226BF3C}"/>
              </a:ext>
            </a:extLst>
          </p:cNvPr>
          <p:cNvSpPr>
            <a:spLocks noGrp="1"/>
          </p:cNvSpPr>
          <p:nvPr>
            <p:ph idx="1"/>
          </p:nvPr>
        </p:nvSpPr>
        <p:spPr>
          <a:xfrm>
            <a:off x="609600" y="1417640"/>
            <a:ext cx="10972800" cy="1382842"/>
          </a:xfrm>
        </p:spPr>
        <p:txBody>
          <a:bodyPr>
            <a:noAutofit/>
          </a:bodyPr>
          <a:lstStyle/>
          <a:p>
            <a:pPr marL="0" indent="0" algn="ctr">
              <a:buNone/>
            </a:pPr>
            <a:r>
              <a:rPr lang="en-GB" sz="3600" dirty="0"/>
              <a:t>How bad are bananas?</a:t>
            </a:r>
          </a:p>
          <a:p>
            <a:pPr marL="0" indent="0" algn="ctr">
              <a:buNone/>
            </a:pPr>
            <a:r>
              <a:rPr lang="en-GB" sz="3600" dirty="0"/>
              <a:t>Which has higher carbon footprint?</a:t>
            </a:r>
            <a:endParaRPr lang="en-IE" sz="3600" dirty="0"/>
          </a:p>
        </p:txBody>
      </p:sp>
      <p:pic>
        <p:nvPicPr>
          <p:cNvPr id="5" name="Picture 4">
            <a:extLst>
              <a:ext uri="{FF2B5EF4-FFF2-40B4-BE49-F238E27FC236}">
                <a16:creationId xmlns:a16="http://schemas.microsoft.com/office/drawing/2014/main" id="{361F80E6-E2ED-444E-767A-077DC2280E25}"/>
              </a:ext>
            </a:extLst>
          </p:cNvPr>
          <p:cNvPicPr>
            <a:picLocks noChangeAspect="1"/>
          </p:cNvPicPr>
          <p:nvPr/>
        </p:nvPicPr>
        <p:blipFill>
          <a:blip r:embed="rId2"/>
          <a:srcRect r="369" b="28718"/>
          <a:stretch/>
        </p:blipFill>
        <p:spPr>
          <a:xfrm>
            <a:off x="730233" y="3028014"/>
            <a:ext cx="4148326" cy="2083632"/>
          </a:xfrm>
          <a:prstGeom prst="rect">
            <a:avLst/>
          </a:prstGeom>
        </p:spPr>
      </p:pic>
      <p:pic>
        <p:nvPicPr>
          <p:cNvPr id="7" name="Picture 6">
            <a:extLst>
              <a:ext uri="{FF2B5EF4-FFF2-40B4-BE49-F238E27FC236}">
                <a16:creationId xmlns:a16="http://schemas.microsoft.com/office/drawing/2014/main" id="{E5A819DC-AF2F-41E0-1EB5-93D4F7872CF1}"/>
              </a:ext>
            </a:extLst>
          </p:cNvPr>
          <p:cNvPicPr>
            <a:picLocks noChangeAspect="1"/>
          </p:cNvPicPr>
          <p:nvPr/>
        </p:nvPicPr>
        <p:blipFill>
          <a:blip r:embed="rId3"/>
          <a:srcRect b="28718"/>
          <a:stretch/>
        </p:blipFill>
        <p:spPr>
          <a:xfrm>
            <a:off x="6096000" y="3028014"/>
            <a:ext cx="4148326" cy="2083632"/>
          </a:xfrm>
          <a:prstGeom prst="rect">
            <a:avLst/>
          </a:prstGeom>
        </p:spPr>
      </p:pic>
    </p:spTree>
    <p:extLst>
      <p:ext uri="{BB962C8B-B14F-4D97-AF65-F5344CB8AC3E}">
        <p14:creationId xmlns:p14="http://schemas.microsoft.com/office/powerpoint/2010/main" val="4135517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D58F-B303-51CE-6ECC-BE429BEA5C3F}"/>
              </a:ext>
            </a:extLst>
          </p:cNvPr>
          <p:cNvSpPr>
            <a:spLocks noGrp="1"/>
          </p:cNvSpPr>
          <p:nvPr>
            <p:ph type="title"/>
          </p:nvPr>
        </p:nvSpPr>
        <p:spPr/>
        <p:txBody>
          <a:bodyPr/>
          <a:lstStyle/>
          <a:p>
            <a:r>
              <a:rPr lang="en-GB" dirty="0"/>
              <a:t>Teaching Innovation</a:t>
            </a:r>
            <a:endParaRPr lang="en-IE" dirty="0"/>
          </a:p>
        </p:txBody>
      </p:sp>
      <p:sp>
        <p:nvSpPr>
          <p:cNvPr id="3" name="Content Placeholder 2">
            <a:extLst>
              <a:ext uri="{FF2B5EF4-FFF2-40B4-BE49-F238E27FC236}">
                <a16:creationId xmlns:a16="http://schemas.microsoft.com/office/drawing/2014/main" id="{1CA0D5A1-95D2-20D9-8974-33FDB226BF3C}"/>
              </a:ext>
            </a:extLst>
          </p:cNvPr>
          <p:cNvSpPr>
            <a:spLocks noGrp="1"/>
          </p:cNvSpPr>
          <p:nvPr>
            <p:ph idx="1"/>
          </p:nvPr>
        </p:nvSpPr>
        <p:spPr>
          <a:xfrm>
            <a:off x="609600" y="1417640"/>
            <a:ext cx="10972800" cy="1382842"/>
          </a:xfrm>
        </p:spPr>
        <p:txBody>
          <a:bodyPr>
            <a:noAutofit/>
          </a:bodyPr>
          <a:lstStyle/>
          <a:p>
            <a:pPr marL="0" indent="0" algn="ctr">
              <a:buNone/>
            </a:pPr>
            <a:r>
              <a:rPr lang="en-GB" sz="3600" dirty="0"/>
              <a:t>How bad are bananas?</a:t>
            </a:r>
          </a:p>
          <a:p>
            <a:pPr marL="0" indent="0" algn="ctr">
              <a:buNone/>
            </a:pPr>
            <a:r>
              <a:rPr lang="en-GB" sz="3600" dirty="0"/>
              <a:t>Which has higher carbon footprint?</a:t>
            </a:r>
            <a:endParaRPr lang="en-IE" sz="3600" dirty="0"/>
          </a:p>
        </p:txBody>
      </p:sp>
      <p:pic>
        <p:nvPicPr>
          <p:cNvPr id="5" name="Picture 4">
            <a:extLst>
              <a:ext uri="{FF2B5EF4-FFF2-40B4-BE49-F238E27FC236}">
                <a16:creationId xmlns:a16="http://schemas.microsoft.com/office/drawing/2014/main" id="{361F80E6-E2ED-444E-767A-077DC2280E25}"/>
              </a:ext>
            </a:extLst>
          </p:cNvPr>
          <p:cNvPicPr>
            <a:picLocks noChangeAspect="1"/>
          </p:cNvPicPr>
          <p:nvPr/>
        </p:nvPicPr>
        <p:blipFill>
          <a:blip r:embed="rId2"/>
          <a:stretch>
            <a:fillRect/>
          </a:stretch>
        </p:blipFill>
        <p:spPr>
          <a:xfrm>
            <a:off x="730233" y="3028014"/>
            <a:ext cx="4163692" cy="2923082"/>
          </a:xfrm>
          <a:prstGeom prst="rect">
            <a:avLst/>
          </a:prstGeom>
        </p:spPr>
      </p:pic>
      <p:pic>
        <p:nvPicPr>
          <p:cNvPr id="7" name="Picture 6">
            <a:extLst>
              <a:ext uri="{FF2B5EF4-FFF2-40B4-BE49-F238E27FC236}">
                <a16:creationId xmlns:a16="http://schemas.microsoft.com/office/drawing/2014/main" id="{E5A819DC-AF2F-41E0-1EB5-93D4F7872CF1}"/>
              </a:ext>
            </a:extLst>
          </p:cNvPr>
          <p:cNvPicPr>
            <a:picLocks noChangeAspect="1"/>
          </p:cNvPicPr>
          <p:nvPr/>
        </p:nvPicPr>
        <p:blipFill>
          <a:blip r:embed="rId3"/>
          <a:stretch>
            <a:fillRect/>
          </a:stretch>
        </p:blipFill>
        <p:spPr>
          <a:xfrm>
            <a:off x="6096000" y="3028014"/>
            <a:ext cx="4148326" cy="2923082"/>
          </a:xfrm>
          <a:prstGeom prst="rect">
            <a:avLst/>
          </a:prstGeom>
        </p:spPr>
      </p:pic>
    </p:spTree>
    <p:extLst>
      <p:ext uri="{BB962C8B-B14F-4D97-AF65-F5344CB8AC3E}">
        <p14:creationId xmlns:p14="http://schemas.microsoft.com/office/powerpoint/2010/main" val="3670821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E4A8DB-E099-915B-7CD2-A331B705B9CB}"/>
              </a:ext>
            </a:extLst>
          </p:cNvPr>
          <p:cNvSpPr>
            <a:spLocks noGrp="1"/>
          </p:cNvSpPr>
          <p:nvPr>
            <p:ph idx="1"/>
          </p:nvPr>
        </p:nvSpPr>
        <p:spPr>
          <a:xfrm>
            <a:off x="609600" y="1045563"/>
            <a:ext cx="10972800" cy="4525959"/>
          </a:xfrm>
        </p:spPr>
        <p:txBody>
          <a:bodyPr>
            <a:normAutofit fontScale="92500" lnSpcReduction="20000"/>
          </a:bodyPr>
          <a:lstStyle/>
          <a:p>
            <a:pPr marL="0" indent="0" algn="ctr">
              <a:buNone/>
            </a:pPr>
            <a:r>
              <a:rPr lang="en-GB" sz="4800" dirty="0"/>
              <a:t>How much more energy does a ChatGPT prompt use than a Google search?</a:t>
            </a:r>
          </a:p>
          <a:p>
            <a:pPr marL="0" indent="0">
              <a:buNone/>
            </a:pPr>
            <a:endParaRPr lang="en-GB" dirty="0"/>
          </a:p>
          <a:p>
            <a:pPr marL="742950" indent="-742950">
              <a:buFont typeface="+mj-lt"/>
              <a:buAutoNum type="alphaUcPeriod"/>
            </a:pPr>
            <a:r>
              <a:rPr lang="en-IE" dirty="0"/>
              <a:t>The same</a:t>
            </a:r>
          </a:p>
          <a:p>
            <a:pPr marL="742950" indent="-742950">
              <a:buAutoNum type="alphaUcPeriod"/>
            </a:pPr>
            <a:r>
              <a:rPr lang="en-IE" dirty="0"/>
              <a:t>x 2</a:t>
            </a:r>
          </a:p>
          <a:p>
            <a:pPr marL="742950" indent="-742950">
              <a:buAutoNum type="alphaUcPeriod"/>
            </a:pPr>
            <a:r>
              <a:rPr lang="en-IE" dirty="0"/>
              <a:t>x 10</a:t>
            </a:r>
          </a:p>
          <a:p>
            <a:pPr marL="742950" indent="-742950">
              <a:buAutoNum type="alphaUcPeriod"/>
            </a:pPr>
            <a:r>
              <a:rPr lang="en-IE" dirty="0"/>
              <a:t>x 25</a:t>
            </a:r>
            <a:endParaRPr lang="en-GB" dirty="0"/>
          </a:p>
        </p:txBody>
      </p:sp>
    </p:spTree>
    <p:extLst>
      <p:ext uri="{BB962C8B-B14F-4D97-AF65-F5344CB8AC3E}">
        <p14:creationId xmlns:p14="http://schemas.microsoft.com/office/powerpoint/2010/main" val="150337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E4A8DB-E099-915B-7CD2-A331B705B9CB}"/>
              </a:ext>
            </a:extLst>
          </p:cNvPr>
          <p:cNvSpPr>
            <a:spLocks noGrp="1"/>
          </p:cNvSpPr>
          <p:nvPr>
            <p:ph idx="1"/>
          </p:nvPr>
        </p:nvSpPr>
        <p:spPr>
          <a:xfrm>
            <a:off x="609600" y="1045563"/>
            <a:ext cx="10972800" cy="4525959"/>
          </a:xfrm>
        </p:spPr>
        <p:txBody>
          <a:bodyPr>
            <a:normAutofit fontScale="92500" lnSpcReduction="20000"/>
          </a:bodyPr>
          <a:lstStyle/>
          <a:p>
            <a:pPr marL="0" indent="0" algn="ctr">
              <a:buNone/>
            </a:pPr>
            <a:r>
              <a:rPr lang="en-GB" sz="4800" dirty="0"/>
              <a:t>How much more energy does a ChatGPT prompt use than a Google search?</a:t>
            </a:r>
          </a:p>
          <a:p>
            <a:pPr marL="0" indent="0">
              <a:buNone/>
            </a:pPr>
            <a:endParaRPr lang="en-GB" dirty="0"/>
          </a:p>
          <a:p>
            <a:pPr marL="742950" indent="-742950">
              <a:buFont typeface="+mj-lt"/>
              <a:buAutoNum type="alphaUcPeriod"/>
            </a:pPr>
            <a:r>
              <a:rPr lang="en-IE" dirty="0"/>
              <a:t>The same</a:t>
            </a:r>
          </a:p>
          <a:p>
            <a:pPr marL="742950" indent="-742950">
              <a:buAutoNum type="alphaUcPeriod"/>
            </a:pPr>
            <a:r>
              <a:rPr lang="en-IE" dirty="0"/>
              <a:t>x 2</a:t>
            </a:r>
          </a:p>
          <a:p>
            <a:pPr marL="742950" indent="-742950">
              <a:buAutoNum type="alphaUcPeriod"/>
            </a:pPr>
            <a:r>
              <a:rPr lang="en-IE" dirty="0"/>
              <a:t>x 10</a:t>
            </a:r>
          </a:p>
          <a:p>
            <a:pPr marL="742950" indent="-742950">
              <a:buAutoNum type="alphaUcPeriod"/>
            </a:pPr>
            <a:r>
              <a:rPr lang="en-IE" dirty="0"/>
              <a:t>x 25</a:t>
            </a:r>
            <a:endParaRPr lang="en-GB" dirty="0"/>
          </a:p>
        </p:txBody>
      </p:sp>
      <p:sp>
        <p:nvSpPr>
          <p:cNvPr id="2" name="Oval 1">
            <a:extLst>
              <a:ext uri="{FF2B5EF4-FFF2-40B4-BE49-F238E27FC236}">
                <a16:creationId xmlns:a16="http://schemas.microsoft.com/office/drawing/2014/main" id="{A025753D-EF50-37C7-A3DA-C5AEE9548E37}"/>
              </a:ext>
            </a:extLst>
          </p:cNvPr>
          <p:cNvSpPr/>
          <p:nvPr/>
        </p:nvSpPr>
        <p:spPr>
          <a:xfrm>
            <a:off x="467194" y="3848725"/>
            <a:ext cx="2171075" cy="82820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73706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955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217E-CACB-79F5-473C-EC052FAE5B13}"/>
              </a:ext>
            </a:extLst>
          </p:cNvPr>
          <p:cNvSpPr txBox="1">
            <a:spLocks noGrp="1"/>
          </p:cNvSpPr>
          <p:nvPr>
            <p:ph type="title"/>
          </p:nvPr>
        </p:nvSpPr>
        <p:spPr>
          <a:xfrm>
            <a:off x="332512" y="3429000"/>
            <a:ext cx="10972800" cy="1143000"/>
          </a:xfrm>
        </p:spPr>
        <p:txBody>
          <a:bodyPr>
            <a:normAutofit fontScale="90000"/>
          </a:bodyPr>
          <a:lstStyle/>
          <a:p>
            <a:pPr lvl="0"/>
            <a:r>
              <a:rPr lang="en-GB" sz="6600" b="1" dirty="0">
                <a:latin typeface="Visuelt" panose="00000500000000000000" pitchFamily="50" charset="0"/>
              </a:rPr>
              <a:t>Thank you!</a:t>
            </a:r>
            <a:br>
              <a:rPr lang="en-GB" sz="5300" dirty="0"/>
            </a:br>
            <a:br>
              <a:rPr lang="en-GB" sz="5300" dirty="0"/>
            </a:br>
            <a:r>
              <a:rPr lang="en-GB" sz="2400" dirty="0"/>
              <a:t>https://www.tudublin.ie/sustainability/</a:t>
            </a:r>
            <a:br>
              <a:rPr lang="en-GB" sz="2400" dirty="0"/>
            </a:br>
            <a:br>
              <a:rPr lang="en-GB" sz="2400" dirty="0"/>
            </a:br>
            <a:r>
              <a:rPr lang="en-GB" sz="2400" dirty="0"/>
              <a:t>#TUDublinSustainability</a:t>
            </a:r>
            <a:endParaRPr lang="en-IE"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9FA004-7657-5CC7-0D87-E93724C3BEA0}"/>
              </a:ext>
            </a:extLst>
          </p:cNvPr>
          <p:cNvSpPr>
            <a:spLocks noGrp="1"/>
          </p:cNvSpPr>
          <p:nvPr>
            <p:ph sz="half" idx="1"/>
          </p:nvPr>
        </p:nvSpPr>
        <p:spPr>
          <a:xfrm>
            <a:off x="5861154" y="1253332"/>
            <a:ext cx="6049331" cy="1924584"/>
          </a:xfrm>
        </p:spPr>
        <p:txBody>
          <a:bodyPr>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GB" sz="4267" dirty="0">
                <a:hlinkClick r:id="rId2"/>
              </a:rPr>
              <a:t>https://www.menti.com</a:t>
            </a:r>
            <a:r>
              <a:rPr lang="en-GB" sz="4267" dirty="0"/>
              <a:t> and put in code: </a:t>
            </a:r>
            <a:r>
              <a:rPr lang="en-IE" sz="4800" b="1" dirty="0">
                <a:latin typeface="MentiText"/>
              </a:rPr>
              <a:t>6544 9061</a:t>
            </a:r>
            <a:endParaRPr lang="en-IE" sz="4000" dirty="0"/>
          </a:p>
        </p:txBody>
      </p:sp>
      <p:pic>
        <p:nvPicPr>
          <p:cNvPr id="4" name="Picture 3" descr="A qr code on a white background&#10;&#10;Description automatically generated">
            <a:extLst>
              <a:ext uri="{FF2B5EF4-FFF2-40B4-BE49-F238E27FC236}">
                <a16:creationId xmlns:a16="http://schemas.microsoft.com/office/drawing/2014/main" id="{194AC503-EA8C-AC26-78C7-0A6E793C3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961"/>
            <a:ext cx="5711252" cy="5711252"/>
          </a:xfrm>
          <a:prstGeom prst="rect">
            <a:avLst/>
          </a:prstGeom>
        </p:spPr>
      </p:pic>
    </p:spTree>
    <p:extLst>
      <p:ext uri="{BB962C8B-B14F-4D97-AF65-F5344CB8AC3E}">
        <p14:creationId xmlns:p14="http://schemas.microsoft.com/office/powerpoint/2010/main" val="3144785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8179-C69E-3A37-DA0D-F76E8759D7D2}"/>
              </a:ext>
            </a:extLst>
          </p:cNvPr>
          <p:cNvSpPr>
            <a:spLocks noGrp="1"/>
          </p:cNvSpPr>
          <p:nvPr>
            <p:ph type="title"/>
          </p:nvPr>
        </p:nvSpPr>
        <p:spPr>
          <a:xfrm>
            <a:off x="609600" y="0"/>
            <a:ext cx="10972800" cy="1143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400" b="1" dirty="0">
                <a:solidFill>
                  <a:schemeClr val="accent1">
                    <a:lumMod val="50000"/>
                  </a:schemeClr>
                </a:solidFill>
                <a:latin typeface="Prophet"/>
              </a:rPr>
              <a:t>TU Dublin Strategy</a:t>
            </a:r>
          </a:p>
        </p:txBody>
      </p:sp>
      <p:sp>
        <p:nvSpPr>
          <p:cNvPr id="3" name="TextBox 2">
            <a:extLst>
              <a:ext uri="{FF2B5EF4-FFF2-40B4-BE49-F238E27FC236}">
                <a16:creationId xmlns:a16="http://schemas.microsoft.com/office/drawing/2014/main" id="{C3AFB083-A962-1895-488A-0768E54707FE}"/>
              </a:ext>
            </a:extLst>
          </p:cNvPr>
          <p:cNvSpPr txBox="1"/>
          <p:nvPr/>
        </p:nvSpPr>
        <p:spPr>
          <a:xfrm>
            <a:off x="457858" y="2317551"/>
            <a:ext cx="7020108" cy="32008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4800" b="1" dirty="0">
                <a:solidFill>
                  <a:schemeClr val="accent1">
                    <a:lumMod val="50000"/>
                  </a:schemeClr>
                </a:solidFill>
                <a:latin typeface="Visuelt"/>
                <a:cs typeface="Calibri"/>
              </a:rPr>
              <a:t>Strategic Intent 2030</a:t>
            </a:r>
            <a:endParaRPr lang="en-US" sz="4800" b="1" dirty="0">
              <a:solidFill>
                <a:schemeClr val="accent1">
                  <a:lumMod val="50000"/>
                </a:schemeClr>
              </a:solidFill>
              <a:latin typeface="Visuelt"/>
              <a:cs typeface="Calibri"/>
            </a:endParaRPr>
          </a:p>
          <a:p>
            <a:pPr marL="1066165" lvl="1" indent="-457200">
              <a:buFont typeface="Courier New"/>
              <a:buChar char="o"/>
            </a:pPr>
            <a:r>
              <a:rPr lang="en-IE" sz="4000" b="1" i="1" dirty="0">
                <a:solidFill>
                  <a:schemeClr val="accent1">
                    <a:lumMod val="50000"/>
                  </a:schemeClr>
                </a:solidFill>
                <a:latin typeface="Visuelt"/>
                <a:ea typeface="+mn-lt"/>
                <a:cs typeface="+mn-lt"/>
              </a:rPr>
              <a:t>All programmes will have sustainability as a learning outcome</a:t>
            </a:r>
            <a:endParaRPr lang="en-IE" sz="4000" b="1" i="1" dirty="0">
              <a:solidFill>
                <a:schemeClr val="accent1">
                  <a:lumMod val="50000"/>
                </a:schemeClr>
              </a:solidFill>
              <a:latin typeface="Visuelt"/>
              <a:cs typeface="Calibri"/>
            </a:endParaRPr>
          </a:p>
          <a:p>
            <a:endParaRPr lang="en-US" sz="3200" b="1" dirty="0">
              <a:latin typeface="Visuelt"/>
              <a:cs typeface="Calibri"/>
            </a:endParaRPr>
          </a:p>
        </p:txBody>
      </p:sp>
      <p:pic>
        <p:nvPicPr>
          <p:cNvPr id="4" name="Picture 3">
            <a:extLst>
              <a:ext uri="{FF2B5EF4-FFF2-40B4-BE49-F238E27FC236}">
                <a16:creationId xmlns:a16="http://schemas.microsoft.com/office/drawing/2014/main" id="{2FAE429E-B2E4-8D85-4EF7-F1EC22D7808B}"/>
              </a:ext>
            </a:extLst>
          </p:cNvPr>
          <p:cNvPicPr>
            <a:picLocks noChangeAspect="1"/>
          </p:cNvPicPr>
          <p:nvPr/>
        </p:nvPicPr>
        <p:blipFill>
          <a:blip r:embed="rId2"/>
          <a:stretch>
            <a:fillRect/>
          </a:stretch>
        </p:blipFill>
        <p:spPr>
          <a:xfrm>
            <a:off x="8349521" y="1324829"/>
            <a:ext cx="3842479" cy="5533172"/>
          </a:xfrm>
          <a:prstGeom prst="rect">
            <a:avLst/>
          </a:prstGeom>
        </p:spPr>
      </p:pic>
    </p:spTree>
    <p:extLst>
      <p:ext uri="{BB962C8B-B14F-4D97-AF65-F5344CB8AC3E}">
        <p14:creationId xmlns:p14="http://schemas.microsoft.com/office/powerpoint/2010/main" val="181989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1C6F358-5BE5-4A0E-5769-27F7173100E5}"/>
              </a:ext>
            </a:extLst>
          </p:cNvPr>
          <p:cNvSpPr>
            <a:spLocks noGrp="1"/>
          </p:cNvSpPr>
          <p:nvPr>
            <p:ph idx="1"/>
          </p:nvPr>
        </p:nvSpPr>
        <p:spPr>
          <a:xfrm>
            <a:off x="609603" y="1600201"/>
            <a:ext cx="10972800" cy="1828800"/>
          </a:xfrm>
          <a:prstGeom prst="rect">
            <a:avLst/>
          </a:prstGeom>
        </p:spPr>
        <p:txBody>
          <a:bodyPr vert="horz" lIns="91440" tIns="45720" rIns="91440" bIns="45720" rtlCol="0">
            <a:noAutofit/>
          </a:bodyPr>
          <a:lstStyle>
            <a:defPPr>
              <a:defRPr lang="en-US"/>
            </a:defPPr>
            <a:lvl1pPr marL="0" indent="-171450" algn="l" defTabSz="685800" rtl="0" eaLnBrk="1" latinLnBrk="0" hangingPunct="1">
              <a:lnSpc>
                <a:spcPct val="90000"/>
              </a:lnSpc>
              <a:spcBef>
                <a:spcPts val="750"/>
              </a:spcBef>
              <a:buFont typeface="Arial" panose="020B0604020202020204" pitchFamily="34" charset="0"/>
              <a:buChar char="•"/>
              <a:defRPr sz="1350" kern="1200">
                <a:solidFill>
                  <a:schemeClr val="tx1"/>
                </a:solidFill>
                <a:latin typeface="+mn-lt"/>
                <a:ea typeface="+mn-ea"/>
                <a:cs typeface="+mn-cs"/>
              </a:defRPr>
            </a:lvl1pPr>
            <a:lvl2pPr marL="34290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68580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02870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37160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71450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05740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40030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74320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4050" b="1" i="0" dirty="0">
                <a:solidFill>
                  <a:srgbClr val="252B36"/>
                </a:solidFill>
                <a:effectLst/>
                <a:highlight>
                  <a:srgbClr val="FFFFFF"/>
                </a:highlight>
                <a:latin typeface="MentiDisplay"/>
              </a:rPr>
              <a:t>In terms of weight, what percentage of mammals on earth are wild animals (e.g. Elephants, rabbits, rats, whales, etc!)</a:t>
            </a:r>
            <a:endParaRPr lang="en-IE" sz="4050" dirty="0"/>
          </a:p>
        </p:txBody>
      </p:sp>
    </p:spTree>
    <p:extLst>
      <p:ext uri="{BB962C8B-B14F-4D97-AF65-F5344CB8AC3E}">
        <p14:creationId xmlns:p14="http://schemas.microsoft.com/office/powerpoint/2010/main" val="2931335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A person standing next to a cow&#10;&#10;Description automatically generated">
            <a:extLst>
              <a:ext uri="{FF2B5EF4-FFF2-40B4-BE49-F238E27FC236}">
                <a16:creationId xmlns:a16="http://schemas.microsoft.com/office/drawing/2014/main" id="{5ECAAF0B-7ADC-68C6-BC71-6007B386E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797" y="467317"/>
            <a:ext cx="5227960" cy="592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98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9824-8C70-D1BE-F9B3-79F9D720292C}"/>
              </a:ext>
            </a:extLst>
          </p:cNvPr>
          <p:cNvSpPr>
            <a:spLocks noGrp="1"/>
          </p:cNvSpPr>
          <p:nvPr>
            <p:ph type="title"/>
          </p:nvPr>
        </p:nvSpPr>
        <p:spPr/>
        <p:txBody>
          <a:bodyPr/>
          <a:lstStyle/>
          <a:p>
            <a:r>
              <a:rPr lang="en-GB" dirty="0"/>
              <a:t>Policy and Systems</a:t>
            </a:r>
            <a:endParaRPr lang="en-IE" dirty="0"/>
          </a:p>
        </p:txBody>
      </p:sp>
      <p:pic>
        <p:nvPicPr>
          <p:cNvPr id="4" name="Picture 3">
            <a:extLst>
              <a:ext uri="{FF2B5EF4-FFF2-40B4-BE49-F238E27FC236}">
                <a16:creationId xmlns:a16="http://schemas.microsoft.com/office/drawing/2014/main" id="{2B69DBB7-8861-5D40-A629-2E9773C1B1ED}"/>
              </a:ext>
            </a:extLst>
          </p:cNvPr>
          <p:cNvPicPr>
            <a:picLocks noChangeAspect="1"/>
          </p:cNvPicPr>
          <p:nvPr/>
        </p:nvPicPr>
        <p:blipFill>
          <a:blip r:embed="rId2"/>
          <a:stretch>
            <a:fillRect/>
          </a:stretch>
        </p:blipFill>
        <p:spPr>
          <a:xfrm>
            <a:off x="6305346" y="1888761"/>
            <a:ext cx="5695747" cy="260897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2D83221-D81B-8CB2-5FC7-72F2185752C1}"/>
              </a:ext>
            </a:extLst>
          </p:cNvPr>
          <p:cNvSpPr txBox="1"/>
          <p:nvPr/>
        </p:nvSpPr>
        <p:spPr>
          <a:xfrm>
            <a:off x="457857" y="1693890"/>
            <a:ext cx="5847489" cy="295465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3200" b="1" dirty="0">
                <a:solidFill>
                  <a:schemeClr val="accent1">
                    <a:lumMod val="50000"/>
                  </a:schemeClr>
                </a:solidFill>
                <a:latin typeface="Visuelt"/>
                <a:cs typeface="Calibri"/>
              </a:rPr>
              <a:t>Sustainability Education Policy</a:t>
            </a:r>
            <a:endParaRPr lang="en-US" sz="3200" b="1" dirty="0">
              <a:solidFill>
                <a:schemeClr val="accent1">
                  <a:lumMod val="50000"/>
                </a:schemeClr>
              </a:solidFill>
              <a:latin typeface="Visuelt"/>
              <a:cs typeface="Calibri"/>
            </a:endParaRPr>
          </a:p>
          <a:p>
            <a:pPr marL="1066165" lvl="1" indent="-457200">
              <a:buFont typeface="Courier New"/>
              <a:buChar char="o"/>
            </a:pPr>
            <a:r>
              <a:rPr lang="en-IE" b="1" i="1" dirty="0">
                <a:solidFill>
                  <a:schemeClr val="accent1">
                    <a:lumMod val="50000"/>
                  </a:schemeClr>
                </a:solidFill>
                <a:latin typeface="Visuelt"/>
                <a:ea typeface="+mn-lt"/>
                <a:cs typeface="+mn-lt"/>
              </a:rPr>
              <a:t>Sustainability integrated into curriculum – not a stand-alone module.</a:t>
            </a:r>
          </a:p>
          <a:p>
            <a:pPr marL="1066165" lvl="1" indent="-457200">
              <a:buFont typeface="Courier New"/>
              <a:buChar char="o"/>
            </a:pPr>
            <a:r>
              <a:rPr lang="en-US" b="1" i="1" dirty="0">
                <a:solidFill>
                  <a:schemeClr val="accent1">
                    <a:lumMod val="50000"/>
                  </a:schemeClr>
                </a:solidFill>
                <a:latin typeface="Visuelt"/>
                <a:cs typeface="Calibri"/>
              </a:rPr>
              <a:t>Progressive development of skills</a:t>
            </a:r>
          </a:p>
        </p:txBody>
      </p:sp>
    </p:spTree>
    <p:extLst>
      <p:ext uri="{BB962C8B-B14F-4D97-AF65-F5344CB8AC3E}">
        <p14:creationId xmlns:p14="http://schemas.microsoft.com/office/powerpoint/2010/main" val="1073169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9824-8C70-D1BE-F9B3-79F9D720292C}"/>
              </a:ext>
            </a:extLst>
          </p:cNvPr>
          <p:cNvSpPr>
            <a:spLocks noGrp="1"/>
          </p:cNvSpPr>
          <p:nvPr>
            <p:ph type="title"/>
          </p:nvPr>
        </p:nvSpPr>
        <p:spPr/>
        <p:txBody>
          <a:bodyPr/>
          <a:lstStyle/>
          <a:p>
            <a:r>
              <a:rPr lang="en-GB" dirty="0"/>
              <a:t>Policy and Systems</a:t>
            </a:r>
            <a:endParaRPr lang="en-IE" dirty="0"/>
          </a:p>
        </p:txBody>
      </p:sp>
      <p:sp>
        <p:nvSpPr>
          <p:cNvPr id="6" name="TextBox 5">
            <a:extLst>
              <a:ext uri="{FF2B5EF4-FFF2-40B4-BE49-F238E27FC236}">
                <a16:creationId xmlns:a16="http://schemas.microsoft.com/office/drawing/2014/main" id="{32D83221-D81B-8CB2-5FC7-72F2185752C1}"/>
              </a:ext>
            </a:extLst>
          </p:cNvPr>
          <p:cNvSpPr txBox="1"/>
          <p:nvPr/>
        </p:nvSpPr>
        <p:spPr>
          <a:xfrm>
            <a:off x="334779" y="1723870"/>
            <a:ext cx="5761221" cy="135421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3200" b="1" dirty="0">
                <a:solidFill>
                  <a:schemeClr val="accent1">
                    <a:lumMod val="50000"/>
                  </a:schemeClr>
                </a:solidFill>
                <a:latin typeface="Visuelt"/>
                <a:cs typeface="Calibri"/>
              </a:rPr>
              <a:t>Graduate Attribute</a:t>
            </a:r>
          </a:p>
          <a:p>
            <a:pPr marL="1066165" lvl="1" indent="-457200">
              <a:buFont typeface="Courier New"/>
              <a:buChar char="o"/>
            </a:pPr>
            <a:r>
              <a:rPr lang="en-IE" b="1" i="1" dirty="0">
                <a:solidFill>
                  <a:schemeClr val="accent1">
                    <a:lumMod val="50000"/>
                  </a:schemeClr>
                </a:solidFill>
                <a:latin typeface="Visuelt"/>
                <a:ea typeface="+mn-lt"/>
                <a:cs typeface="+mn-lt"/>
              </a:rPr>
              <a:t>Based on SDGs and </a:t>
            </a:r>
            <a:r>
              <a:rPr lang="en-IE" b="1" i="1" dirty="0" err="1">
                <a:solidFill>
                  <a:schemeClr val="accent1">
                    <a:lumMod val="50000"/>
                  </a:schemeClr>
                </a:solidFill>
                <a:latin typeface="Visuelt"/>
                <a:ea typeface="+mn-lt"/>
                <a:cs typeface="+mn-lt"/>
              </a:rPr>
              <a:t>GreenComp</a:t>
            </a:r>
            <a:endParaRPr lang="en-IE" b="1" i="1" dirty="0">
              <a:solidFill>
                <a:schemeClr val="accent1">
                  <a:lumMod val="50000"/>
                </a:schemeClr>
              </a:solidFill>
              <a:latin typeface="Visuelt"/>
              <a:ea typeface="+mn-lt"/>
              <a:cs typeface="+mn-lt"/>
            </a:endParaRPr>
          </a:p>
        </p:txBody>
      </p:sp>
      <p:pic>
        <p:nvPicPr>
          <p:cNvPr id="7" name="Picture 6" descr="A chart of goals with icons&#10;&#10;Description automatically generated with medium confidence">
            <a:extLst>
              <a:ext uri="{FF2B5EF4-FFF2-40B4-BE49-F238E27FC236}">
                <a16:creationId xmlns:a16="http://schemas.microsoft.com/office/drawing/2014/main" id="{90F497ED-F4B0-7E92-8DC6-5B7D91D36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889" y="1417640"/>
            <a:ext cx="5591331" cy="3755478"/>
          </a:xfrm>
          <a:prstGeom prst="rect">
            <a:avLst/>
          </a:prstGeom>
        </p:spPr>
      </p:pic>
      <p:sp>
        <p:nvSpPr>
          <p:cNvPr id="8" name="TextBox 7">
            <a:extLst>
              <a:ext uri="{FF2B5EF4-FFF2-40B4-BE49-F238E27FC236}">
                <a16:creationId xmlns:a16="http://schemas.microsoft.com/office/drawing/2014/main" id="{32D83221-D81B-8CB2-5FC7-72F2185752C1}"/>
              </a:ext>
            </a:extLst>
          </p:cNvPr>
          <p:cNvSpPr txBox="1"/>
          <p:nvPr/>
        </p:nvSpPr>
        <p:spPr>
          <a:xfrm>
            <a:off x="334779" y="3429000"/>
            <a:ext cx="5916119" cy="209288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3200" b="1" dirty="0">
                <a:solidFill>
                  <a:schemeClr val="accent1">
                    <a:lumMod val="50000"/>
                  </a:schemeClr>
                </a:solidFill>
                <a:latin typeface="Visuelt"/>
                <a:cs typeface="Calibri"/>
              </a:rPr>
              <a:t>Quality Framework</a:t>
            </a:r>
          </a:p>
          <a:p>
            <a:pPr marL="1066165" lvl="1" indent="-457200">
              <a:buFont typeface="Courier New"/>
              <a:buChar char="o"/>
            </a:pPr>
            <a:r>
              <a:rPr lang="en-IE" b="1" i="1" dirty="0">
                <a:solidFill>
                  <a:schemeClr val="accent1">
                    <a:lumMod val="50000"/>
                  </a:schemeClr>
                </a:solidFill>
                <a:latin typeface="Visuelt"/>
                <a:ea typeface="+mn-lt"/>
                <a:cs typeface="+mn-lt"/>
              </a:rPr>
              <a:t>Programmatic Reviews</a:t>
            </a:r>
          </a:p>
          <a:p>
            <a:pPr marL="1066165" lvl="1" indent="-457200">
              <a:buFont typeface="Courier New"/>
              <a:buChar char="o"/>
            </a:pPr>
            <a:r>
              <a:rPr lang="en-IE" b="1" i="1" dirty="0">
                <a:solidFill>
                  <a:schemeClr val="accent1">
                    <a:lumMod val="50000"/>
                  </a:schemeClr>
                </a:solidFill>
                <a:latin typeface="Visuelt"/>
                <a:ea typeface="+mn-lt"/>
                <a:cs typeface="+mn-lt"/>
              </a:rPr>
              <a:t>Validation process</a:t>
            </a:r>
          </a:p>
          <a:p>
            <a:pPr marL="1066165" lvl="1" indent="-457200">
              <a:buFont typeface="Courier New"/>
              <a:buChar char="o"/>
            </a:pPr>
            <a:r>
              <a:rPr lang="en-US" b="1" i="1" dirty="0">
                <a:solidFill>
                  <a:schemeClr val="accent1">
                    <a:lumMod val="50000"/>
                  </a:schemeClr>
                </a:solidFill>
                <a:latin typeface="Visuelt"/>
                <a:cs typeface="Calibri"/>
              </a:rPr>
              <a:t>Integration with </a:t>
            </a:r>
            <a:r>
              <a:rPr lang="en-US" b="1" i="1" dirty="0" err="1">
                <a:solidFill>
                  <a:schemeClr val="accent1">
                    <a:lumMod val="50000"/>
                  </a:schemeClr>
                </a:solidFill>
                <a:latin typeface="Visuelt"/>
                <a:cs typeface="Calibri"/>
              </a:rPr>
              <a:t>Programme</a:t>
            </a:r>
            <a:r>
              <a:rPr lang="en-US" b="1" i="1" dirty="0">
                <a:solidFill>
                  <a:schemeClr val="accent1">
                    <a:lumMod val="50000"/>
                  </a:schemeClr>
                </a:solidFill>
                <a:latin typeface="Visuelt"/>
                <a:cs typeface="Calibri"/>
              </a:rPr>
              <a:t> Module Catalogue</a:t>
            </a:r>
            <a:endParaRPr lang="en-IE" b="1" i="1" dirty="0">
              <a:solidFill>
                <a:schemeClr val="accent1">
                  <a:lumMod val="50000"/>
                </a:schemeClr>
              </a:solidFill>
              <a:latin typeface="Visuelt"/>
              <a:cs typeface="Calibri"/>
            </a:endParaRPr>
          </a:p>
        </p:txBody>
      </p:sp>
    </p:spTree>
    <p:extLst>
      <p:ext uri="{BB962C8B-B14F-4D97-AF65-F5344CB8AC3E}">
        <p14:creationId xmlns:p14="http://schemas.microsoft.com/office/powerpoint/2010/main" val="2072385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65208-7289-305F-2532-05BC48458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518CB-B799-248A-F54E-6A65DCFD36CF}"/>
              </a:ext>
            </a:extLst>
          </p:cNvPr>
          <p:cNvSpPr>
            <a:spLocks noGrp="1"/>
          </p:cNvSpPr>
          <p:nvPr>
            <p:ph type="title"/>
          </p:nvPr>
        </p:nvSpPr>
        <p:spPr>
          <a:xfrm>
            <a:off x="1138134" y="848264"/>
            <a:ext cx="9595340" cy="842848"/>
          </a:xfrm>
        </p:spPr>
        <p:txBody>
          <a:bodyPr>
            <a:noAutofit/>
          </a:bodyPr>
          <a:lstStyle/>
          <a:p>
            <a:r>
              <a:rPr lang="en-US" sz="4400" b="1" dirty="0">
                <a:solidFill>
                  <a:schemeClr val="accent1">
                    <a:lumMod val="50000"/>
                  </a:schemeClr>
                </a:solidFill>
              </a:rPr>
              <a:t>Education for Sustainability </a:t>
            </a:r>
            <a:br>
              <a:rPr lang="en-US" sz="4400" b="1" dirty="0">
                <a:solidFill>
                  <a:schemeClr val="accent1">
                    <a:lumMod val="50000"/>
                  </a:schemeClr>
                </a:solidFill>
              </a:rPr>
            </a:br>
            <a:r>
              <a:rPr lang="en-US" sz="4400" b="1" dirty="0">
                <a:solidFill>
                  <a:schemeClr val="accent1">
                    <a:lumMod val="50000"/>
                  </a:schemeClr>
                </a:solidFill>
              </a:rPr>
              <a:t>Digital Badge </a:t>
            </a:r>
          </a:p>
        </p:txBody>
      </p:sp>
      <p:sp>
        <p:nvSpPr>
          <p:cNvPr id="10" name="TextBox 9">
            <a:extLst>
              <a:ext uri="{FF2B5EF4-FFF2-40B4-BE49-F238E27FC236}">
                <a16:creationId xmlns:a16="http://schemas.microsoft.com/office/drawing/2014/main" id="{CF0D3A9A-F1ED-11F8-F12D-0EFD325AF364}"/>
              </a:ext>
            </a:extLst>
          </p:cNvPr>
          <p:cNvSpPr txBox="1"/>
          <p:nvPr/>
        </p:nvSpPr>
        <p:spPr>
          <a:xfrm>
            <a:off x="481914" y="2112881"/>
            <a:ext cx="11434594" cy="1323439"/>
          </a:xfrm>
          <a:prstGeom prst="rect">
            <a:avLst/>
          </a:prstGeom>
          <a:noFill/>
        </p:spPr>
        <p:txBody>
          <a:bodyPr wrap="square" lIns="91440" tIns="45720" rIns="91440" bIns="45720" anchor="t">
            <a:spAutoFit/>
          </a:bodyPr>
          <a:lstStyle/>
          <a:p>
            <a:pPr algn="ctr"/>
            <a:r>
              <a:rPr lang="en-IE" sz="2000" dirty="0">
                <a:solidFill>
                  <a:schemeClr val="accent1">
                    <a:lumMod val="50000"/>
                  </a:schemeClr>
                </a:solidFill>
                <a:latin typeface="Visuelt" panose="00000500000000000000" pitchFamily="50" charset="0"/>
              </a:rPr>
              <a:t>National Forum for the Enhancement of Teaching and Learning in Higher Education Digital Badge on ‘Education for Sustainability’, co-facilitated by ATU, TU Dublin, UCC, DCU, and SETU. </a:t>
            </a:r>
          </a:p>
          <a:p>
            <a:pPr algn="ctr"/>
            <a:r>
              <a:rPr lang="en-IE" sz="2000" dirty="0">
                <a:solidFill>
                  <a:schemeClr val="accent1">
                    <a:lumMod val="50000"/>
                  </a:schemeClr>
                </a:solidFill>
                <a:latin typeface="Visuelt" panose="00000500000000000000" pitchFamily="50" charset="0"/>
              </a:rPr>
              <a:t>Partnership with FE sector.</a:t>
            </a:r>
          </a:p>
          <a:p>
            <a:pPr algn="ctr"/>
            <a:r>
              <a:rPr lang="en-IE" sz="2000" dirty="0">
                <a:hlinkClick r:id="rId2"/>
              </a:rPr>
              <a:t>https://opencourses.ie/opencourse/education-for-sustainability/</a:t>
            </a:r>
            <a:r>
              <a:rPr lang="en-IE" sz="2000" dirty="0"/>
              <a:t> </a:t>
            </a:r>
          </a:p>
        </p:txBody>
      </p:sp>
      <p:pic>
        <p:nvPicPr>
          <p:cNvPr id="11" name="Picture 10">
            <a:extLst>
              <a:ext uri="{FF2B5EF4-FFF2-40B4-BE49-F238E27FC236}">
                <a16:creationId xmlns:a16="http://schemas.microsoft.com/office/drawing/2014/main" id="{9E430378-6EE6-8A6E-42A3-AAA0263575B3}"/>
              </a:ext>
            </a:extLst>
          </p:cNvPr>
          <p:cNvPicPr>
            <a:picLocks noChangeAspect="1"/>
          </p:cNvPicPr>
          <p:nvPr/>
        </p:nvPicPr>
        <p:blipFill>
          <a:blip r:embed="rId3"/>
          <a:stretch>
            <a:fillRect/>
          </a:stretch>
        </p:blipFill>
        <p:spPr>
          <a:xfrm>
            <a:off x="2076092" y="3587934"/>
            <a:ext cx="8036298" cy="3022540"/>
          </a:xfrm>
          <a:prstGeom prst="rect">
            <a:avLst/>
          </a:prstGeom>
        </p:spPr>
      </p:pic>
      <p:pic>
        <p:nvPicPr>
          <p:cNvPr id="12" name="Picture 11">
            <a:extLst>
              <a:ext uri="{FF2B5EF4-FFF2-40B4-BE49-F238E27FC236}">
                <a16:creationId xmlns:a16="http://schemas.microsoft.com/office/drawing/2014/main" id="{C4558DAF-6343-4620-23BB-C577014B459A}"/>
              </a:ext>
            </a:extLst>
          </p:cNvPr>
          <p:cNvPicPr>
            <a:picLocks noChangeAspect="1"/>
          </p:cNvPicPr>
          <p:nvPr/>
        </p:nvPicPr>
        <p:blipFill>
          <a:blip r:embed="rId4"/>
          <a:stretch>
            <a:fillRect/>
          </a:stretch>
        </p:blipFill>
        <p:spPr>
          <a:xfrm>
            <a:off x="9965068" y="179635"/>
            <a:ext cx="2037938" cy="1018969"/>
          </a:xfrm>
          <a:prstGeom prst="rect">
            <a:avLst/>
          </a:prstGeom>
        </p:spPr>
      </p:pic>
    </p:spTree>
    <p:extLst>
      <p:ext uri="{BB962C8B-B14F-4D97-AF65-F5344CB8AC3E}">
        <p14:creationId xmlns:p14="http://schemas.microsoft.com/office/powerpoint/2010/main" val="41300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D672-E45E-26C9-5104-920A1DF22F4D}"/>
              </a:ext>
            </a:extLst>
          </p:cNvPr>
          <p:cNvSpPr txBox="1">
            <a:spLocks noGrp="1"/>
          </p:cNvSpPr>
          <p:nvPr>
            <p:ph type="title"/>
          </p:nvPr>
        </p:nvSpPr>
        <p:spPr>
          <a:xfrm>
            <a:off x="4656323" y="207084"/>
            <a:ext cx="7539151" cy="1144489"/>
          </a:xfrm>
        </p:spPr>
        <p:txBody>
          <a:bodyPr vert="horz" wrap="square" lIns="121920" tIns="60960" rIns="121920" bIns="60960" anchor="ctr" anchorCtr="1" compatLnSpc="1">
            <a:noAutofit/>
          </a:bodyPr>
          <a:lstStyle/>
          <a:p>
            <a:pPr algn="ctr"/>
            <a:r>
              <a:rPr lang="en-GB" sz="3600" dirty="0"/>
              <a:t>Staff capacity building</a:t>
            </a:r>
            <a:br>
              <a:rPr lang="en-GB" sz="3600" dirty="0"/>
            </a:br>
            <a:r>
              <a:rPr lang="en-GB" sz="2667" dirty="0">
                <a:cs typeface="Arial"/>
              </a:rPr>
              <a:t>CPD – Educating for Sustainability</a:t>
            </a:r>
            <a:endParaRPr lang="en-GB" sz="3600" dirty="0">
              <a:cs typeface="Arial"/>
            </a:endParaRPr>
          </a:p>
        </p:txBody>
      </p:sp>
      <p:pic>
        <p:nvPicPr>
          <p:cNvPr id="3" name="Picture 2" descr="No alt text provided for this image">
            <a:extLst>
              <a:ext uri="{FF2B5EF4-FFF2-40B4-BE49-F238E27FC236}">
                <a16:creationId xmlns:a16="http://schemas.microsoft.com/office/drawing/2014/main" id="{ADB4E697-FF1F-C545-4A67-859F3A1CCE91}"/>
              </a:ext>
            </a:extLst>
          </p:cNvPr>
          <p:cNvPicPr>
            <a:picLocks noChangeAspect="1"/>
          </p:cNvPicPr>
          <p:nvPr/>
        </p:nvPicPr>
        <p:blipFill>
          <a:blip r:embed="rId2"/>
          <a:stretch>
            <a:fillRect/>
          </a:stretch>
        </p:blipFill>
        <p:spPr>
          <a:xfrm>
            <a:off x="-536962" y="-3960"/>
            <a:ext cx="5193889" cy="6915087"/>
          </a:xfrm>
          <a:prstGeom prst="rect">
            <a:avLst/>
          </a:prstGeom>
        </p:spPr>
      </p:pic>
      <p:sp>
        <p:nvSpPr>
          <p:cNvPr id="11" name="Speech Bubble: Rectangle with Corners Rounded 10">
            <a:extLst>
              <a:ext uri="{FF2B5EF4-FFF2-40B4-BE49-F238E27FC236}">
                <a16:creationId xmlns:a16="http://schemas.microsoft.com/office/drawing/2014/main" id="{F726C038-523F-2203-2DCE-21285C702323}"/>
              </a:ext>
            </a:extLst>
          </p:cNvPr>
          <p:cNvSpPr/>
          <p:nvPr/>
        </p:nvSpPr>
        <p:spPr>
          <a:xfrm>
            <a:off x="4728109" y="1992936"/>
            <a:ext cx="7303825" cy="3478176"/>
          </a:xfrm>
          <a:prstGeom prst="wedgeRoundRectCallout">
            <a:avLst/>
          </a:prstGeom>
          <a:solidFill>
            <a:srgbClr val="0391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2" name="TextBox 11">
            <a:extLst>
              <a:ext uri="{FF2B5EF4-FFF2-40B4-BE49-F238E27FC236}">
                <a16:creationId xmlns:a16="http://schemas.microsoft.com/office/drawing/2014/main" id="{9BF51034-9013-15B5-195C-CDB53AA6602D}"/>
              </a:ext>
            </a:extLst>
          </p:cNvPr>
          <p:cNvSpPr txBox="1"/>
          <p:nvPr/>
        </p:nvSpPr>
        <p:spPr>
          <a:xfrm>
            <a:off x="4873683" y="2233043"/>
            <a:ext cx="7103659" cy="307776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400" i="1" dirty="0">
                <a:solidFill>
                  <a:schemeClr val="bg1"/>
                </a:solidFill>
                <a:latin typeface="Aptos"/>
              </a:rPr>
              <a:t>I thought the entire CPD was brilliant - (even the bits that confused the heck out of me) were so useful as a way of thinking about the topics. I got absolutely lost in some of the sections with family debates going on - capitalists versus environmentalists, which led to some interesting dinner table conversations.</a:t>
            </a:r>
            <a:r>
              <a:rPr lang="en-GB" sz="2400" i="1" dirty="0">
                <a:solidFill>
                  <a:schemeClr val="bg1"/>
                </a:solidFill>
                <a:latin typeface="Aptos"/>
              </a:rPr>
              <a:t>​ I started using the SDG wedding cake in almost every class &amp; many other concepts too.</a:t>
            </a:r>
            <a:endParaRPr lang="en-GB" sz="2400" i="1" dirty="0">
              <a:solidFill>
                <a:schemeClr val="bg1"/>
              </a:solidFill>
            </a:endParaRPr>
          </a:p>
        </p:txBody>
      </p:sp>
    </p:spTree>
    <p:extLst>
      <p:ext uri="{BB962C8B-B14F-4D97-AF65-F5344CB8AC3E}">
        <p14:creationId xmlns:p14="http://schemas.microsoft.com/office/powerpoint/2010/main" val="834832946"/>
      </p:ext>
    </p:extLst>
  </p:cSld>
  <p:clrMapOvr>
    <a:masterClrMapping/>
  </p:clrMapOvr>
</p:sld>
</file>

<file path=ppt/theme/theme1.xml><?xml version="1.0" encoding="utf-8"?>
<a:theme xmlns:a="http://schemas.openxmlformats.org/drawingml/2006/main" name="TU Dubl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8ccb4e3-8c2b-42fa-955c-c88d4e1ca4ca" xsi:nil="true"/>
    <lcf76f155ced4ddcb4097134ff3c332f xmlns="cfd7e7d9-0310-483a-aeac-4c20c5d213c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942FEB19533A46AF6DE838EEB5D3A1" ma:contentTypeVersion="15" ma:contentTypeDescription="Create a new document." ma:contentTypeScope="" ma:versionID="13d672d9b38bf7531ec559fb5f52111c">
  <xsd:schema xmlns:xsd="http://www.w3.org/2001/XMLSchema" xmlns:xs="http://www.w3.org/2001/XMLSchema" xmlns:p="http://schemas.microsoft.com/office/2006/metadata/properties" xmlns:ns2="cfd7e7d9-0310-483a-aeac-4c20c5d213c6" xmlns:ns3="08ccb4e3-8c2b-42fa-955c-c88d4e1ca4ca" targetNamespace="http://schemas.microsoft.com/office/2006/metadata/properties" ma:root="true" ma:fieldsID="b8cb17ee34344e97a43dd35e8d4ab9cd" ns2:_="" ns3:_="">
    <xsd:import namespace="cfd7e7d9-0310-483a-aeac-4c20c5d213c6"/>
    <xsd:import namespace="08ccb4e3-8c2b-42fa-955c-c88d4e1ca4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d7e7d9-0310-483a-aeac-4c20c5d213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aad9230-3fe2-4acd-82bb-645646f98d9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ccb4e3-8c2b-42fa-955c-c88d4e1ca4c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ef2b7a7-afb1-4c4a-8a1c-b3fad7fdac22}" ma:internalName="TaxCatchAll" ma:showField="CatchAllData" ma:web="08ccb4e3-8c2b-42fa-955c-c88d4e1ca4c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11408-AFD0-445D-95B9-EA1A4EDD9C17}">
  <ds:schemaRefs>
    <ds:schemaRef ds:uri="http://schemas.microsoft.com/sharepoint/v3/contenttype/forms"/>
  </ds:schemaRefs>
</ds:datastoreItem>
</file>

<file path=customXml/itemProps2.xml><?xml version="1.0" encoding="utf-8"?>
<ds:datastoreItem xmlns:ds="http://schemas.openxmlformats.org/officeDocument/2006/customXml" ds:itemID="{89D1033F-C74A-4894-993F-98FCF804C4CA}">
  <ds:schemaRefs>
    <ds:schemaRef ds:uri="http://purl.org/dc/terms/"/>
    <ds:schemaRef ds:uri="http://purl.org/dc/elements/1.1/"/>
    <ds:schemaRef ds:uri="http://www.w3.org/XML/1998/namespace"/>
    <ds:schemaRef ds:uri="http://schemas.microsoft.com/office/2006/metadata/properties"/>
    <ds:schemaRef ds:uri="http://schemas.microsoft.com/office/2006/documentManagement/types"/>
    <ds:schemaRef ds:uri="http://purl.org/dc/dcmitype/"/>
    <ds:schemaRef ds:uri="fd113ad9-c2c6-4073-ae9a-bc093d43355e"/>
    <ds:schemaRef ds:uri="http://schemas.microsoft.com/office/infopath/2007/PartnerControls"/>
    <ds:schemaRef ds:uri="http://schemas.openxmlformats.org/package/2006/metadata/core-properties"/>
    <ds:schemaRef ds:uri="58878c66-5c32-4140-a30f-8b1c79241b25"/>
    <ds:schemaRef ds:uri="08ccb4e3-8c2b-42fa-955c-c88d4e1ca4ca"/>
    <ds:schemaRef ds:uri="cfd7e7d9-0310-483a-aeac-4c20c5d213c6"/>
  </ds:schemaRefs>
</ds:datastoreItem>
</file>

<file path=customXml/itemProps3.xml><?xml version="1.0" encoding="utf-8"?>
<ds:datastoreItem xmlns:ds="http://schemas.openxmlformats.org/officeDocument/2006/customXml" ds:itemID="{C8C5E383-C2EF-418E-B291-B4ECE189E0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d7e7d9-0310-483a-aeac-4c20c5d213c6"/>
    <ds:schemaRef ds:uri="08ccb4e3-8c2b-42fa-955c-c88d4e1ca4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1808</TotalTime>
  <Words>806</Words>
  <Application>Microsoft Macintosh PowerPoint</Application>
  <PresentationFormat>Widescreen</PresentationFormat>
  <Paragraphs>71</Paragraphs>
  <Slides>19</Slides>
  <Notes>2</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Aptos</vt:lpstr>
      <vt:lpstr>Arial</vt:lpstr>
      <vt:lpstr>Calibri</vt:lpstr>
      <vt:lpstr>Calibri Light</vt:lpstr>
      <vt:lpstr>Courier New</vt:lpstr>
      <vt:lpstr>MentiDisplay</vt:lpstr>
      <vt:lpstr>MentiText</vt:lpstr>
      <vt:lpstr>Prophet</vt:lpstr>
      <vt:lpstr>Times New Roman</vt:lpstr>
      <vt:lpstr>Visuelt</vt:lpstr>
      <vt:lpstr>TU Dublin</vt:lpstr>
      <vt:lpstr>PowerPoint Presentation</vt:lpstr>
      <vt:lpstr>PowerPoint Presentation</vt:lpstr>
      <vt:lpstr>TU Dublin Strategy</vt:lpstr>
      <vt:lpstr>PowerPoint Presentation</vt:lpstr>
      <vt:lpstr>PowerPoint Presentation</vt:lpstr>
      <vt:lpstr>Policy and Systems</vt:lpstr>
      <vt:lpstr>Policy and Systems</vt:lpstr>
      <vt:lpstr>Education for Sustainability  Digital Badge </vt:lpstr>
      <vt:lpstr>Staff capacity building CPD – Educating for Sustainability</vt:lpstr>
      <vt:lpstr>School/Discipline/Programme Team workshops </vt:lpstr>
      <vt:lpstr>PowerPoint Presentation</vt:lpstr>
      <vt:lpstr>Other workshops </vt:lpstr>
      <vt:lpstr>PowerPoint Presentation</vt:lpstr>
      <vt:lpstr>PowerPoint Presentation</vt:lpstr>
      <vt:lpstr>Teaching Innovation</vt:lpstr>
      <vt:lpstr>Teaching Innovation</vt:lpstr>
      <vt:lpstr>PowerPoint Presentation</vt:lpstr>
      <vt:lpstr>PowerPoint Presentation</vt:lpstr>
      <vt:lpstr>Thank you!  https://www.tudublin.ie/sustainability/  #TUDublinSustainability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Gormley</dc:creator>
  <cp:lastModifiedBy>Colin Lowry</cp:lastModifiedBy>
  <cp:revision>149</cp:revision>
  <dcterms:created xsi:type="dcterms:W3CDTF">2023-09-19T16:10:50Z</dcterms:created>
  <dcterms:modified xsi:type="dcterms:W3CDTF">2025-01-12T22:50:26Z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0x010100DA942FEB19533A46AF6DE838EEB5D3A1</vt:lpwstr>
  </property>
  <property fmtid="{D5CDD505-2E9C-101B-9397-08002B2CF9AE}" pid="3" name="_dlc_DocIdItemGuid">
    <vt:lpwstr>b287ad9d-875f-45bc-8724-f94f700be48f</vt:lpwstr>
  </property>
  <property fmtid="{D5CDD505-2E9C-101B-9397-08002B2CF9AE}" pid="4" name="MediaServiceImageTags">
    <vt:lpwstr/>
  </property>
</Properties>
</file>