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63" r:id="rId5"/>
    <p:sldId id="271" r:id="rId6"/>
    <p:sldId id="623" r:id="rId7"/>
    <p:sldId id="257" r:id="rId8"/>
    <p:sldId id="277" r:id="rId9"/>
    <p:sldId id="624" r:id="rId10"/>
    <p:sldId id="274" r:id="rId11"/>
    <p:sldId id="621" r:id="rId12"/>
    <p:sldId id="622" r:id="rId13"/>
    <p:sldId id="5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61"/>
    <a:srgbClr val="80E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/>
    <p:restoredTop sz="94694"/>
  </p:normalViewPr>
  <p:slideViewPr>
    <p:cSldViewPr snapToGrid="0" snapToObjects="1" showGuides="1">
      <p:cViewPr varScale="1">
        <p:scale>
          <a:sx n="95" d="100"/>
          <a:sy n="95" d="100"/>
        </p:scale>
        <p:origin x="200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11-4F42-9820-14C1594E78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11-4F42-9820-14C1594E78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11-4F42-9820-14C1594E78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11-4F42-9820-14C1594E781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IE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I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7F-0542-A021-381EF1BC240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7F-0542-A021-381EF1BC24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7F-0542-A021-381EF1BC240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7F-0542-A021-381EF1BC240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4.9000000000000004</c:v>
                </c:pt>
                <c:pt idx="2">
                  <c:v>2.8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7F-0542-A021-381EF1BC24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4.5</c:v>
                </c:pt>
                <c:pt idx="1">
                  <c:v>5.8</c:v>
                </c:pt>
                <c:pt idx="2">
                  <c:v>3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7F-0542-A021-381EF1BC2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497840"/>
        <c:axId val="66301920"/>
      </c:barChart>
      <c:catAx>
        <c:axId val="1324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301920"/>
        <c:crosses val="autoZero"/>
        <c:auto val="1"/>
        <c:lblAlgn val="ctr"/>
        <c:lblOffset val="100"/>
        <c:noMultiLvlLbl val="0"/>
      </c:catAx>
      <c:valAx>
        <c:axId val="663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visible Light" panose="020B0403000000020004" pitchFamily="34" charset="77"/>
                <a:ea typeface="+mn-ea"/>
                <a:cs typeface="+mn-cs"/>
              </a:defRPr>
            </a:pPr>
            <a:endParaRPr lang="en-US"/>
          </a:p>
        </c:txPr>
        <c:crossAx val="1324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8042-940D-EE5B27B68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F-8042-940D-EE5B27B68B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F-8042-940D-EE5B27B68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87632"/>
        <c:axId val="66789280"/>
      </c:barChart>
      <c:catAx>
        <c:axId val="6678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9280"/>
        <c:crosses val="autoZero"/>
        <c:auto val="1"/>
        <c:lblAlgn val="ctr"/>
        <c:lblOffset val="100"/>
        <c:noMultiLvlLbl val="0"/>
      </c:catAx>
      <c:valAx>
        <c:axId val="6678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4CB8-69D0-8045-8DD4-595BA0C01833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14DB-3015-2447-B305-393638FE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1607"/>
            <a:ext cx="9144000" cy="2387600"/>
          </a:xfrm>
        </p:spPr>
        <p:txBody>
          <a:bodyPr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DA17-BAAF-2747-B8EB-9ADE136E70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01282"/>
            <a:ext cx="9144000" cy="5799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Subheading - optional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8FB450-DF19-3047-B799-5182953A91E5}"/>
              </a:ext>
            </a:extLst>
          </p:cNvPr>
          <p:cNvGrpSpPr/>
          <p:nvPr userDrawn="1"/>
        </p:nvGrpSpPr>
        <p:grpSpPr>
          <a:xfrm>
            <a:off x="0" y="5410880"/>
            <a:ext cx="12192000" cy="1447120"/>
            <a:chOff x="0" y="5174319"/>
            <a:chExt cx="12192000" cy="1447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5BA09B-2A92-F640-953A-D81D5F4A0BA0}"/>
                </a:ext>
              </a:extLst>
            </p:cNvPr>
            <p:cNvSpPr/>
            <p:nvPr userDrawn="1"/>
          </p:nvSpPr>
          <p:spPr>
            <a:xfrm>
              <a:off x="0" y="60756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56DE87-1F47-7541-944B-71737DB343DD}"/>
                </a:ext>
              </a:extLst>
            </p:cNvPr>
            <p:cNvSpPr/>
            <p:nvPr userDrawn="1"/>
          </p:nvSpPr>
          <p:spPr>
            <a:xfrm>
              <a:off x="9072000" y="58956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1068A3-A545-AD46-8DAA-207101793945}"/>
                </a:ext>
              </a:extLst>
            </p:cNvPr>
            <p:cNvSpPr/>
            <p:nvPr userDrawn="1"/>
          </p:nvSpPr>
          <p:spPr>
            <a:xfrm>
              <a:off x="0" y="57200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026284-5F50-B840-90E0-4656A9C40D4F}"/>
                </a:ext>
              </a:extLst>
            </p:cNvPr>
            <p:cNvSpPr/>
            <p:nvPr userDrawn="1"/>
          </p:nvSpPr>
          <p:spPr>
            <a:xfrm>
              <a:off x="9072000" y="55400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6CC73B-0166-E943-AFFE-CD9FF01E5EDD}"/>
                </a:ext>
              </a:extLst>
            </p:cNvPr>
            <p:cNvSpPr/>
            <p:nvPr userDrawn="1"/>
          </p:nvSpPr>
          <p:spPr>
            <a:xfrm>
              <a:off x="0" y="535431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F412D0-B6F8-AA4B-9E9B-834FDD210793}"/>
                </a:ext>
              </a:extLst>
            </p:cNvPr>
            <p:cNvSpPr/>
            <p:nvPr userDrawn="1"/>
          </p:nvSpPr>
          <p:spPr>
            <a:xfrm>
              <a:off x="9072000" y="517431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3C201B-667C-494E-A3BF-9BD957EC18FB}"/>
                </a:ext>
              </a:extLst>
            </p:cNvPr>
            <p:cNvSpPr/>
            <p:nvPr userDrawn="1"/>
          </p:nvSpPr>
          <p:spPr>
            <a:xfrm>
              <a:off x="0" y="644143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99D2BB-8752-F842-B238-C0FD6CFACD9C}"/>
                </a:ext>
              </a:extLst>
            </p:cNvPr>
            <p:cNvSpPr/>
            <p:nvPr userDrawn="1"/>
          </p:nvSpPr>
          <p:spPr>
            <a:xfrm>
              <a:off x="9072000" y="626143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701BF333-ACA1-5240-9FD5-E79304AC1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3427" y="642409"/>
            <a:ext cx="1443990" cy="5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B01415-8704-A14C-B330-D32DBBBCF1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96745661"/>
              </p:ext>
            </p:extLst>
          </p:nvPr>
        </p:nvGraphicFramePr>
        <p:xfrm>
          <a:off x="5730240" y="812801"/>
          <a:ext cx="6116320" cy="441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BBF0DE-89FE-2D45-ACA9-CEF1341D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B01415-8704-A14C-B330-D32DBBBCF1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28383684"/>
              </p:ext>
            </p:extLst>
          </p:nvPr>
        </p:nvGraphicFramePr>
        <p:xfrm>
          <a:off x="6482080" y="704801"/>
          <a:ext cx="5024119" cy="461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D89B260-9B99-1740-B5BB-A79A88D55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66A1A2-7830-AF43-B101-EE60C81F099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00141877"/>
              </p:ext>
            </p:extLst>
          </p:nvPr>
        </p:nvGraphicFramePr>
        <p:xfrm>
          <a:off x="651840" y="1825625"/>
          <a:ext cx="8128000" cy="41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013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566BE10-1413-2647-A948-16486FD6E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3706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0920" y="5659428"/>
            <a:ext cx="4135120" cy="483383"/>
          </a:xfrm>
        </p:spPr>
        <p:txBody>
          <a:bodyPr anchor="t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www.tus.ie</a:t>
            </a: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9DDCF4-9EA4-A947-A1EC-A896C1FDC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870" y="5470377"/>
            <a:ext cx="1940579" cy="78020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2FE59F2-300F-524C-A6D3-512856B347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38160" y="3389339"/>
            <a:ext cx="8715680" cy="9277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you!</a:t>
            </a:r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6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1122363"/>
            <a:ext cx="8401684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DA17-BAAF-2747-B8EB-9ADE136E70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800" y="3602038"/>
            <a:ext cx="8401684" cy="12455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Subheading - optional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6F3420-0307-3F49-B0C0-388C85B60E49}"/>
              </a:ext>
            </a:extLst>
          </p:cNvPr>
          <p:cNvGrpSpPr/>
          <p:nvPr userDrawn="1"/>
        </p:nvGrpSpPr>
        <p:grpSpPr>
          <a:xfrm>
            <a:off x="9212126" y="0"/>
            <a:ext cx="3183073" cy="6858000"/>
            <a:chOff x="9214484" y="5080"/>
            <a:chExt cx="3180715" cy="6852920"/>
          </a:xfrm>
        </p:grpSpPr>
        <p:pic>
          <p:nvPicPr>
            <p:cNvPr id="7" name="Picture 6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37B94FE1-2DA1-5441-8E43-A3A1B38882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214484" y="3429000"/>
              <a:ext cx="2977515" cy="3429000"/>
            </a:xfrm>
            <a:prstGeom prst="rect">
              <a:avLst/>
            </a:prstGeom>
          </p:spPr>
        </p:pic>
        <p:pic>
          <p:nvPicPr>
            <p:cNvPr id="20" name="Picture 19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49A5AA3C-7390-8745-B0D8-B630FAEE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17684" y="5080"/>
              <a:ext cx="2977515" cy="3429000"/>
            </a:xfrm>
            <a:prstGeom prst="rect">
              <a:avLst/>
            </a:prstGeom>
          </p:spPr>
        </p:pic>
      </p:grp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2036045-C79C-3F48-9150-734AD61FF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" y="5289867"/>
            <a:ext cx="2217492" cy="8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0E0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1122363"/>
            <a:ext cx="7985760" cy="2387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Chapter Divider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7C054-6C21-3845-9B4F-6A543B8C4B12}"/>
              </a:ext>
            </a:extLst>
          </p:cNvPr>
          <p:cNvGrpSpPr/>
          <p:nvPr userDrawn="1"/>
        </p:nvGrpSpPr>
        <p:grpSpPr>
          <a:xfrm rot="10800000">
            <a:off x="812800" y="3119118"/>
            <a:ext cx="1152000" cy="206401"/>
            <a:chOff x="651840" y="6045198"/>
            <a:chExt cx="1152000" cy="206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2888E3-21CA-D24E-9D7D-8EAB4C652B26}"/>
                </a:ext>
              </a:extLst>
            </p:cNvPr>
            <p:cNvSpPr>
              <a:spLocks/>
            </p:cNvSpPr>
            <p:nvPr userDrawn="1"/>
          </p:nvSpPr>
          <p:spPr>
            <a:xfrm>
              <a:off x="651840" y="6045198"/>
              <a:ext cx="720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CB76DA-A9B3-0D46-9015-D7CFEB670060}"/>
                </a:ext>
              </a:extLst>
            </p:cNvPr>
            <p:cNvSpPr/>
            <p:nvPr userDrawn="1"/>
          </p:nvSpPr>
          <p:spPr>
            <a:xfrm>
              <a:off x="1371840" y="6143599"/>
              <a:ext cx="432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576EF6A5-8F93-644C-A7B7-2F4E0C2F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7346" y="0"/>
            <a:ext cx="3038094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752CDC-5110-CE4E-954B-7EDCB7C6F6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800" y="3608363"/>
            <a:ext cx="8364546" cy="22208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lnSpc>
                <a:spcPct val="100000"/>
              </a:lnSpc>
              <a:buNone/>
              <a:defRPr sz="2000"/>
            </a:lvl2pPr>
            <a:lvl3pPr marL="914400" indent="0">
              <a:lnSpc>
                <a:spcPct val="100000"/>
              </a:lnSpc>
              <a:buNone/>
              <a:defRPr sz="2000"/>
            </a:lvl3pPr>
            <a:lvl4pPr marL="1371600" indent="0">
              <a:lnSpc>
                <a:spcPct val="100000"/>
              </a:lnSpc>
              <a:buNone/>
              <a:defRPr sz="2000"/>
            </a:lvl4pPr>
            <a:lvl5pPr marL="1828800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GB" dirty="0"/>
              <a:t>Click to edit Intro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576EF6A5-8F93-644C-A7B7-2F4E0C2F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7346" y="0"/>
            <a:ext cx="303809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713C64-F576-3347-B803-3F3D3FA73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8505186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AD1FBC-C452-A841-BE81-9BFE7046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8505186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5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267A86-9229-DC4E-B1AA-8F0E3F7FB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848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37B94FE1-2DA1-5441-8E43-A3A1B38882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8080" y="-10064"/>
            <a:ext cx="5963768" cy="68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AF46C-A220-A44A-838E-0FEC5B4E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162365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E01B8-EDDD-AA4D-919A-85C497427E9E}"/>
              </a:ext>
            </a:extLst>
          </p:cNvPr>
          <p:cNvGrpSpPr/>
          <p:nvPr userDrawn="1"/>
        </p:nvGrpSpPr>
        <p:grpSpPr>
          <a:xfrm>
            <a:off x="8162365" y="0"/>
            <a:ext cx="4029635" cy="6858000"/>
            <a:chOff x="8162365" y="0"/>
            <a:chExt cx="402963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DF090-5F4D-8840-8F21-A3BC97F175A0}"/>
                </a:ext>
              </a:extLst>
            </p:cNvPr>
            <p:cNvGrpSpPr/>
            <p:nvPr userDrawn="1"/>
          </p:nvGrpSpPr>
          <p:grpSpPr>
            <a:xfrm>
              <a:off x="8162365" y="0"/>
              <a:ext cx="4029635" cy="3429000"/>
              <a:chOff x="0" y="5174319"/>
              <a:chExt cx="12192000" cy="14471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A095DC-70AA-DF48-AE36-4B5D00FDDDCE}"/>
                  </a:ext>
                </a:extLst>
              </p:cNvPr>
              <p:cNvSpPr/>
              <p:nvPr userDrawn="1"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0C8D77-9231-074A-914A-28CBD8B81F32}"/>
                  </a:ext>
                </a:extLst>
              </p:cNvPr>
              <p:cNvSpPr/>
              <p:nvPr userDrawn="1"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38F590-F127-1E42-A63B-E17A2AA8BBB6}"/>
                  </a:ext>
                </a:extLst>
              </p:cNvPr>
              <p:cNvSpPr/>
              <p:nvPr userDrawn="1"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99B40-5B74-234E-A6A9-ECAD94DF9738}"/>
                  </a:ext>
                </a:extLst>
              </p:cNvPr>
              <p:cNvSpPr/>
              <p:nvPr userDrawn="1"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741C07-A048-8E4B-A694-6C2C15AC6414}"/>
                  </a:ext>
                </a:extLst>
              </p:cNvPr>
              <p:cNvSpPr/>
              <p:nvPr userDrawn="1"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E86C26-B19E-6848-8BA5-AEAE44617826}"/>
                  </a:ext>
                </a:extLst>
              </p:cNvPr>
              <p:cNvSpPr/>
              <p:nvPr userDrawn="1"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784491-BA72-C243-B30F-8987F1928EF8}"/>
                  </a:ext>
                </a:extLst>
              </p:cNvPr>
              <p:cNvSpPr/>
              <p:nvPr userDrawn="1"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77C658-4C32-4C4D-A362-D24FBC18A100}"/>
                  </a:ext>
                </a:extLst>
              </p:cNvPr>
              <p:cNvSpPr/>
              <p:nvPr userDrawn="1"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F5C73D-ECCA-1144-A827-63EF05972F12}"/>
                </a:ext>
              </a:extLst>
            </p:cNvPr>
            <p:cNvGrpSpPr/>
            <p:nvPr userDrawn="1"/>
          </p:nvGrpSpPr>
          <p:grpSpPr>
            <a:xfrm>
              <a:off x="8162365" y="3429000"/>
              <a:ext cx="4029635" cy="3429000"/>
              <a:chOff x="0" y="5174319"/>
              <a:chExt cx="12192000" cy="1447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DDC19E7-7D26-834B-8D9D-4358671D06FD}"/>
                  </a:ext>
                </a:extLst>
              </p:cNvPr>
              <p:cNvSpPr/>
              <p:nvPr userDrawn="1"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A7B0BA-9732-4A47-9C9D-F27D3D0E9558}"/>
                  </a:ext>
                </a:extLst>
              </p:cNvPr>
              <p:cNvSpPr/>
              <p:nvPr userDrawn="1"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9A5EE3-B18F-EA41-A551-780CCC68F939}"/>
                  </a:ext>
                </a:extLst>
              </p:cNvPr>
              <p:cNvSpPr/>
              <p:nvPr userDrawn="1"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82A18B-EC08-094D-8CBE-624DBAC96BB7}"/>
                  </a:ext>
                </a:extLst>
              </p:cNvPr>
              <p:cNvSpPr/>
              <p:nvPr userDrawn="1"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9934A4-CAA0-B44D-993C-B1840A8BEAC3}"/>
                  </a:ext>
                </a:extLst>
              </p:cNvPr>
              <p:cNvSpPr/>
              <p:nvPr userDrawn="1"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8D9FC2-BF51-5249-9DE4-23A4166B8889}"/>
                  </a:ext>
                </a:extLst>
              </p:cNvPr>
              <p:cNvSpPr/>
              <p:nvPr userDrawn="1"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48E6494-42A9-3742-9D97-7D1705E8EBA3}"/>
                  </a:ext>
                </a:extLst>
              </p:cNvPr>
              <p:cNvSpPr/>
              <p:nvPr userDrawn="1"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002A858-FE74-4C4E-BB93-B16A856707C4}"/>
                  </a:ext>
                </a:extLst>
              </p:cNvPr>
              <p:cNvSpPr/>
              <p:nvPr userDrawn="1"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0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AF46C-A220-A44A-838E-0FEC5B4E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162365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DC3A5-7717-6842-94D4-8C2E18858210}"/>
              </a:ext>
            </a:extLst>
          </p:cNvPr>
          <p:cNvGrpSpPr/>
          <p:nvPr userDrawn="1"/>
        </p:nvGrpSpPr>
        <p:grpSpPr>
          <a:xfrm>
            <a:off x="8162365" y="0"/>
            <a:ext cx="4029635" cy="6858000"/>
            <a:chOff x="8162365" y="423582"/>
            <a:chExt cx="4222376" cy="64344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A095DC-70AA-DF48-AE36-4B5D00FDDDCE}"/>
                </a:ext>
              </a:extLst>
            </p:cNvPr>
            <p:cNvSpPr/>
            <p:nvPr userDrawn="1"/>
          </p:nvSpPr>
          <p:spPr>
            <a:xfrm>
              <a:off x="8162365" y="39043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0C8D77-9231-074A-914A-28CBD8B81F32}"/>
                </a:ext>
              </a:extLst>
            </p:cNvPr>
            <p:cNvSpPr/>
            <p:nvPr userDrawn="1"/>
          </p:nvSpPr>
          <p:spPr>
            <a:xfrm>
              <a:off x="10503741" y="3637530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38F590-F127-1E42-A63B-E17A2AA8BBB6}"/>
                </a:ext>
              </a:extLst>
            </p:cNvPr>
            <p:cNvSpPr/>
            <p:nvPr userDrawn="1"/>
          </p:nvSpPr>
          <p:spPr>
            <a:xfrm>
              <a:off x="8162365" y="33772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799B40-5B74-234E-A6A9-ECAD94DF9738}"/>
                </a:ext>
              </a:extLst>
            </p:cNvPr>
            <p:cNvSpPr/>
            <p:nvPr userDrawn="1"/>
          </p:nvSpPr>
          <p:spPr>
            <a:xfrm>
              <a:off x="10503741" y="31104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741C07-A048-8E4B-A694-6C2C15AC6414}"/>
                </a:ext>
              </a:extLst>
            </p:cNvPr>
            <p:cNvSpPr/>
            <p:nvPr userDrawn="1"/>
          </p:nvSpPr>
          <p:spPr>
            <a:xfrm>
              <a:off x="8162365" y="28351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E86C26-B19E-6848-8BA5-AEAE44617826}"/>
                </a:ext>
              </a:extLst>
            </p:cNvPr>
            <p:cNvSpPr/>
            <p:nvPr userDrawn="1"/>
          </p:nvSpPr>
          <p:spPr>
            <a:xfrm>
              <a:off x="10503741" y="25683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784491-BA72-C243-B30F-8987F1928EF8}"/>
                </a:ext>
              </a:extLst>
            </p:cNvPr>
            <p:cNvSpPr/>
            <p:nvPr userDrawn="1"/>
          </p:nvSpPr>
          <p:spPr>
            <a:xfrm>
              <a:off x="8162365" y="44464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77C658-4C32-4C4D-A362-D24FBC18A100}"/>
                </a:ext>
              </a:extLst>
            </p:cNvPr>
            <p:cNvSpPr/>
            <p:nvPr userDrawn="1"/>
          </p:nvSpPr>
          <p:spPr>
            <a:xfrm>
              <a:off x="10503741" y="4179631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DC19E7-7D26-834B-8D9D-4358671D06FD}"/>
                </a:ext>
              </a:extLst>
            </p:cNvPr>
            <p:cNvSpPr/>
            <p:nvPr userDrawn="1"/>
          </p:nvSpPr>
          <p:spPr>
            <a:xfrm>
              <a:off x="8162365" y="60491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7B0BA-9732-4A47-9C9D-F27D3D0E9558}"/>
                </a:ext>
              </a:extLst>
            </p:cNvPr>
            <p:cNvSpPr/>
            <p:nvPr userDrawn="1"/>
          </p:nvSpPr>
          <p:spPr>
            <a:xfrm>
              <a:off x="10503741" y="5782336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9A5EE3-B18F-EA41-A551-780CCC68F939}"/>
                </a:ext>
              </a:extLst>
            </p:cNvPr>
            <p:cNvSpPr/>
            <p:nvPr userDrawn="1"/>
          </p:nvSpPr>
          <p:spPr>
            <a:xfrm>
              <a:off x="8162365" y="55220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82A18B-EC08-094D-8CBE-624DBAC96BB7}"/>
                </a:ext>
              </a:extLst>
            </p:cNvPr>
            <p:cNvSpPr/>
            <p:nvPr userDrawn="1"/>
          </p:nvSpPr>
          <p:spPr>
            <a:xfrm>
              <a:off x="10503741" y="52552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934A4-CAA0-B44D-993C-B1840A8BEAC3}"/>
                </a:ext>
              </a:extLst>
            </p:cNvPr>
            <p:cNvSpPr/>
            <p:nvPr userDrawn="1"/>
          </p:nvSpPr>
          <p:spPr>
            <a:xfrm>
              <a:off x="8162365" y="49799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8D9FC2-BF51-5249-9DE4-23A4166B8889}"/>
                </a:ext>
              </a:extLst>
            </p:cNvPr>
            <p:cNvSpPr/>
            <p:nvPr userDrawn="1"/>
          </p:nvSpPr>
          <p:spPr>
            <a:xfrm>
              <a:off x="10503741" y="47131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8E6494-42A9-3742-9D97-7D1705E8EBA3}"/>
                </a:ext>
              </a:extLst>
            </p:cNvPr>
            <p:cNvSpPr/>
            <p:nvPr userDrawn="1"/>
          </p:nvSpPr>
          <p:spPr>
            <a:xfrm>
              <a:off x="8162365" y="65912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02A858-FE74-4C4E-BB93-B16A856707C4}"/>
                </a:ext>
              </a:extLst>
            </p:cNvPr>
            <p:cNvSpPr/>
            <p:nvPr userDrawn="1"/>
          </p:nvSpPr>
          <p:spPr>
            <a:xfrm>
              <a:off x="10503741" y="6324437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8B143E-0974-B744-B9C0-1DB1DC7C6451}"/>
                </a:ext>
              </a:extLst>
            </p:cNvPr>
            <p:cNvSpPr/>
            <p:nvPr userDrawn="1"/>
          </p:nvSpPr>
          <p:spPr>
            <a:xfrm>
              <a:off x="8162365" y="17595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9808C7-D434-5942-930F-D35A22CEF746}"/>
                </a:ext>
              </a:extLst>
            </p:cNvPr>
            <p:cNvSpPr/>
            <p:nvPr userDrawn="1"/>
          </p:nvSpPr>
          <p:spPr>
            <a:xfrm>
              <a:off x="10503741" y="149272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205D81-438F-9349-B74E-6F9C5430C470}"/>
                </a:ext>
              </a:extLst>
            </p:cNvPr>
            <p:cNvSpPr/>
            <p:nvPr userDrawn="1"/>
          </p:nvSpPr>
          <p:spPr>
            <a:xfrm>
              <a:off x="8162365" y="12324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7C2F8D-4406-4E4C-B545-CBBE2F662F95}"/>
                </a:ext>
              </a:extLst>
            </p:cNvPr>
            <p:cNvSpPr/>
            <p:nvPr userDrawn="1"/>
          </p:nvSpPr>
          <p:spPr>
            <a:xfrm>
              <a:off x="10503741" y="9656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1CE260-FFA7-6045-BCF7-49FE518DE0EF}"/>
                </a:ext>
              </a:extLst>
            </p:cNvPr>
            <p:cNvSpPr/>
            <p:nvPr userDrawn="1"/>
          </p:nvSpPr>
          <p:spPr>
            <a:xfrm>
              <a:off x="8162365" y="6903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0129C5-412C-D14A-A094-82CF257BFEFA}"/>
                </a:ext>
              </a:extLst>
            </p:cNvPr>
            <p:cNvSpPr/>
            <p:nvPr userDrawn="1"/>
          </p:nvSpPr>
          <p:spPr>
            <a:xfrm>
              <a:off x="10503741" y="4235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318FAD-652A-AB40-A276-AC72124179C0}"/>
                </a:ext>
              </a:extLst>
            </p:cNvPr>
            <p:cNvSpPr/>
            <p:nvPr userDrawn="1"/>
          </p:nvSpPr>
          <p:spPr>
            <a:xfrm>
              <a:off x="8162365" y="23016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933C9A-8950-A04D-919F-E3805161B482}"/>
                </a:ext>
              </a:extLst>
            </p:cNvPr>
            <p:cNvSpPr/>
            <p:nvPr userDrawn="1"/>
          </p:nvSpPr>
          <p:spPr>
            <a:xfrm>
              <a:off x="10503741" y="2034825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78EF92-1255-F64A-8C79-78C6E78EED49}"/>
                </a:ext>
              </a:extLst>
            </p:cNvPr>
            <p:cNvGrpSpPr/>
            <p:nvPr userDrawn="1"/>
          </p:nvGrpSpPr>
          <p:grpSpPr>
            <a:xfrm>
              <a:off x="11308976" y="690364"/>
              <a:ext cx="1075765" cy="6167636"/>
              <a:chOff x="11308976" y="690364"/>
              <a:chExt cx="2341376" cy="616763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B844ED-C02A-7D49-BA10-A3A11748AA37}"/>
                  </a:ext>
                </a:extLst>
              </p:cNvPr>
              <p:cNvSpPr/>
              <p:nvPr userDrawn="1"/>
            </p:nvSpPr>
            <p:spPr>
              <a:xfrm>
                <a:off x="11308976" y="39043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1FF6F25-3D4B-174E-AF89-1C6DADC9E95A}"/>
                  </a:ext>
                </a:extLst>
              </p:cNvPr>
              <p:cNvSpPr/>
              <p:nvPr userDrawn="1"/>
            </p:nvSpPr>
            <p:spPr>
              <a:xfrm>
                <a:off x="11308976" y="33772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22318B-1FD2-EE4B-B96C-62F44C3A5F63}"/>
                  </a:ext>
                </a:extLst>
              </p:cNvPr>
              <p:cNvSpPr/>
              <p:nvPr userDrawn="1"/>
            </p:nvSpPr>
            <p:spPr>
              <a:xfrm>
                <a:off x="11308976" y="28351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5AB558-F70E-6743-9341-FACBD4AC06FB}"/>
                  </a:ext>
                </a:extLst>
              </p:cNvPr>
              <p:cNvSpPr/>
              <p:nvPr userDrawn="1"/>
            </p:nvSpPr>
            <p:spPr>
              <a:xfrm>
                <a:off x="11308976" y="44464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29C515C-4B35-9444-8C0D-88AB3FBBD7D9}"/>
                  </a:ext>
                </a:extLst>
              </p:cNvPr>
              <p:cNvSpPr/>
              <p:nvPr userDrawn="1"/>
            </p:nvSpPr>
            <p:spPr>
              <a:xfrm>
                <a:off x="11308976" y="60491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529FD5-9EDD-F046-A638-E1AB6F6D9759}"/>
                  </a:ext>
                </a:extLst>
              </p:cNvPr>
              <p:cNvSpPr/>
              <p:nvPr userDrawn="1"/>
            </p:nvSpPr>
            <p:spPr>
              <a:xfrm>
                <a:off x="11308976" y="55220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5F46D2-E587-B948-89D0-D1FF7656E220}"/>
                  </a:ext>
                </a:extLst>
              </p:cNvPr>
              <p:cNvSpPr/>
              <p:nvPr userDrawn="1"/>
            </p:nvSpPr>
            <p:spPr>
              <a:xfrm>
                <a:off x="11308976" y="49799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2D33BDB-D599-434F-AC90-6FC19B877142}"/>
                  </a:ext>
                </a:extLst>
              </p:cNvPr>
              <p:cNvSpPr/>
              <p:nvPr userDrawn="1"/>
            </p:nvSpPr>
            <p:spPr>
              <a:xfrm>
                <a:off x="11308976" y="65912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CF553E1-5D9B-BB48-B0CA-794ACAE02DCE}"/>
                  </a:ext>
                </a:extLst>
              </p:cNvPr>
              <p:cNvSpPr/>
              <p:nvPr userDrawn="1"/>
            </p:nvSpPr>
            <p:spPr>
              <a:xfrm>
                <a:off x="11308976" y="17595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D0A1E78-72F6-E448-8C19-28F6EE0E6A5B}"/>
                  </a:ext>
                </a:extLst>
              </p:cNvPr>
              <p:cNvSpPr/>
              <p:nvPr userDrawn="1"/>
            </p:nvSpPr>
            <p:spPr>
              <a:xfrm>
                <a:off x="11308976" y="12324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89C229-06E6-1E47-B253-8F937467D1D1}"/>
                  </a:ext>
                </a:extLst>
              </p:cNvPr>
              <p:cNvSpPr/>
              <p:nvPr userDrawn="1"/>
            </p:nvSpPr>
            <p:spPr>
              <a:xfrm>
                <a:off x="11308976" y="6903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D15CBC5-62DD-AA4F-8F0B-21FF6D269BEA}"/>
                  </a:ext>
                </a:extLst>
              </p:cNvPr>
              <p:cNvSpPr/>
              <p:nvPr userDrawn="1"/>
            </p:nvSpPr>
            <p:spPr>
              <a:xfrm>
                <a:off x="11308976" y="23016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15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FEDE-5DE5-5744-9430-FA3D2A0FE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10773080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1703-E40F-E24B-9978-2E2CAB66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136E7-E855-404E-B8E5-BA7B607593BB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91A30-F195-5140-8E73-095C1140061E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A7D18523-32DA-B146-8B4C-BC8C234E3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C50091-7746-0C43-8DC2-BCAC953E3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9CE28-512B-604F-936D-F1D0DB96C2DD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DF2062-BF33-0C4F-B52D-192E2E258FB4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2B71B15C-8AF3-6E4D-8F3A-94A22CA5C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0ACBC87-DC3E-E546-81DC-3CE766AF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D5EB77E-BA9C-9247-9CFB-53647D3E06C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48719" y="704801"/>
            <a:ext cx="4957480" cy="50292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8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3E4AE-132A-8D4E-A781-72EDFCB0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365125"/>
            <a:ext cx="1077308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76C11-F982-9546-898B-E1076042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160" y="1825625"/>
            <a:ext cx="10773080" cy="40035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54" r:id="rId10"/>
    <p:sldLayoutId id="2147483659" r:id="rId11"/>
    <p:sldLayoutId id="2147483658" r:id="rId12"/>
    <p:sldLayoutId id="2147483664" r:id="rId13"/>
    <p:sldLayoutId id="214748365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udent_Graduation_Faculty_of_Economics_ULBS,_Jun_2013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87961&amp;picture=course-introductio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8387&amp;picture=business-achiev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87961&amp;picture=course-introductio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vidence-p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pentextbc.ca/studentsuccess/chapter/adult-learning/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vidence-p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en/victory-gocart-child-boy-people-863742/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udent_Graduation_Faculty_of_Economics_ULBS,_Jun_2013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0558-098C-3147-A35A-F005BE35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/>
              <a:t>Pathways to Success: Early Wins in the TUS Transitions and Student Success Strategy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CED7-7018-F141-8FCC-E1B19DCF3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dirty="0"/>
              <a:t>Frances O’Connell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dirty="0"/>
              <a:t>Vice President Student Education &amp; Experience</a:t>
            </a:r>
          </a:p>
          <a:p>
            <a:pPr marL="0" indent="0" algn="r">
              <a:spcBef>
                <a:spcPts val="0"/>
              </a:spcBef>
              <a:buNone/>
            </a:pPr>
            <a:endParaRPr lang="en-GB" sz="18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dirty="0"/>
              <a:t>D</a:t>
            </a:r>
            <a:r>
              <a:rPr lang="en-IE" sz="1800" dirty="0"/>
              <a:t>r Owen Ross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dirty="0"/>
              <a:t>Head of Transitions &amp; Student Success</a:t>
            </a:r>
          </a:p>
          <a:p>
            <a:pPr marL="0" indent="0" algn="r">
              <a:spcBef>
                <a:spcPts val="0"/>
              </a:spcBef>
              <a:buNone/>
            </a:pPr>
            <a:endParaRPr lang="en-GB" sz="18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GB" sz="1800" dirty="0"/>
              <a:t>Technological University of the Shannon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4A82BD-D643-3068-5AC4-64E4AE01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4464771"/>
            <a:ext cx="4249271" cy="9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5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EFCF-636E-4549-B2DB-83BC2BBFEF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03245" y="2240481"/>
            <a:ext cx="8715680" cy="927799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4000" dirty="0"/>
              <a:t>Thank you!</a:t>
            </a:r>
          </a:p>
          <a:p>
            <a:r>
              <a:rPr lang="en-US" sz="4000" dirty="0"/>
              <a:t>Any Questions? </a:t>
            </a:r>
          </a:p>
        </p:txBody>
      </p:sp>
      <p:sp>
        <p:nvSpPr>
          <p:cNvPr id="4" name="Google Shape;589;p95">
            <a:extLst>
              <a:ext uri="{FF2B5EF4-FFF2-40B4-BE49-F238E27FC236}">
                <a16:creationId xmlns:a16="http://schemas.microsoft.com/office/drawing/2014/main" id="{833F2483-952E-4FFE-8D05-9F2D319F6627}"/>
              </a:ext>
            </a:extLst>
          </p:cNvPr>
          <p:cNvSpPr txBox="1"/>
          <p:nvPr/>
        </p:nvSpPr>
        <p:spPr>
          <a:xfrm>
            <a:off x="5251508" y="3827094"/>
            <a:ext cx="6849702" cy="422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r>
              <a:rPr lang="en-GB" sz="22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Contact:</a:t>
            </a:r>
          </a:p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endParaRPr lang="en-GB" sz="2267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r>
              <a:rPr lang="en-GB" sz="22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Frances O’Connell</a:t>
            </a:r>
          </a:p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r>
              <a:rPr lang="en-GB" sz="22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Frances.OConnell@tus.ie</a:t>
            </a:r>
          </a:p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r>
              <a:rPr lang="en-GB" sz="22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67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spcBef>
                <a:spcPts val="640"/>
              </a:spcBef>
              <a:buClr>
                <a:srgbClr val="CC9900"/>
              </a:buClr>
              <a:buSzPts val="2400"/>
            </a:pPr>
            <a:r>
              <a:rPr lang="en-GB" sz="2267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Owen Ross</a:t>
            </a:r>
            <a:endParaRPr sz="2267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r>
              <a:rPr lang="en-IE" sz="2267" u="sng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owen.ross@tus.ie</a:t>
            </a:r>
            <a:endParaRPr sz="2267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endParaRPr sz="2267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spcBef>
                <a:spcPts val="640"/>
              </a:spcBef>
              <a:buClr>
                <a:schemeClr val="dk1"/>
              </a:buClr>
              <a:buSzPts val="2400"/>
            </a:pPr>
            <a:endParaRPr sz="3200" dirty="0">
              <a:solidFill>
                <a:schemeClr val="lt1"/>
              </a:solidFill>
              <a:highlight>
                <a:srgbClr val="0000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26727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0558-098C-3147-A35A-F005BE35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59" y="468015"/>
            <a:ext cx="8702749" cy="11170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– key influences on positioning Student Success in 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CED7-7018-F141-8FCC-E1B19DCF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34" y="1720584"/>
            <a:ext cx="11085731" cy="4003574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 of IOT/ TU Sector  - Widening Access &amp; Participation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Technological Universities Act 2018</a:t>
            </a:r>
          </a:p>
          <a:p>
            <a:r>
              <a:rPr lang="en-IE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Establishment of TUS in October 2021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Strategic Plan 2022-2025: Mission and values influence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Vice President role and influence:   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Access, Graduate Opportunities, Future Studies etc.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Published TUS Transitions &amp; Student Success Strategy, February 2023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– HEA Systems Performance Agreement 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Today’s Focus – Student Success</a:t>
            </a:r>
            <a:endParaRPr lang="en-IE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800" i="1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C2F30-1F12-4CFD-BF2D-D4D993D4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64436" y="332510"/>
            <a:ext cx="1581512" cy="13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9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9667-C99C-485D-8E22-907D41AA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327172"/>
            <a:ext cx="8505186" cy="520116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Informed by External Drivers and Policy Context 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E680-325B-4FD2-B5F9-5275E07F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140902"/>
            <a:ext cx="8505186" cy="5176007"/>
          </a:xfrm>
        </p:spPr>
        <p:txBody>
          <a:bodyPr>
            <a:noAutofit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Strategy for Higher Education to 2030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NFTL - </a:t>
            </a:r>
            <a:r>
              <a:rPr lang="en-I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and Enabling Student Success in Higher Education</a:t>
            </a:r>
          </a:p>
          <a:p>
            <a:r>
              <a:rPr lang="en-I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7Cs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 Success Toolkit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Access Plan 2022 to 2028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a Better Transition from the Second Level to Higher Education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from Further Education and Training to Higher Education 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Education and Training (FET) Progression to Higher Education (HE) – Transitions Reform Working Paper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Entry to Higher Education in Ireland in the 21</a:t>
            </a:r>
            <a:r>
              <a:rPr lang="en-IE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Century 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Education Systems Performance Framework 2023-2028</a:t>
            </a:r>
          </a:p>
        </p:txBody>
      </p:sp>
    </p:spTree>
    <p:extLst>
      <p:ext uri="{BB962C8B-B14F-4D97-AF65-F5344CB8AC3E}">
        <p14:creationId xmlns:p14="http://schemas.microsoft.com/office/powerpoint/2010/main" val="425015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D646-2F79-624D-BFDF-F7403C354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394370"/>
            <a:ext cx="8401684" cy="6627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Transition and Student Success Strategy Planning Phase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AD31-BDBD-DF48-8FA4-1C8D109E2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05" y="1302328"/>
            <a:ext cx="9365673" cy="3731417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Macro-Environment - Retention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Ability to engage in assessments successfully - lack of LC/JC Exams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Predicted grades and grade inflation and influence on </a:t>
            </a:r>
            <a:r>
              <a:rPr lang="en-US" altLang="en-US" sz="2900" dirty="0" err="1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programme</a:t>
            </a: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 of choice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Student finances influencing engagement/attendance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Accommodation crisis and attendance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Full-time working whilst full time studying influencing engagement/ attendance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Impact of Covid 19 and other factors on the psychological capital of students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9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Roboto" pitchFamily="2" charset="0"/>
                <a:cs typeface="Roboto" pitchFamily="2" charset="0"/>
              </a:rPr>
              <a:t>The financial/personal/institutional impacts of academic failure </a:t>
            </a:r>
          </a:p>
          <a:p>
            <a:endParaRPr lang="en-GB" sz="2900" b="1" dirty="0"/>
          </a:p>
          <a:p>
            <a:r>
              <a:rPr lang="en-GB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Research-Informed</a:t>
            </a:r>
          </a:p>
          <a:p>
            <a:pPr marL="342900" indent="-342900">
              <a:buFontTx/>
              <a:buChar char="-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Belonging</a:t>
            </a:r>
          </a:p>
          <a:p>
            <a:pPr marL="342900" indent="-342900">
              <a:buFontTx/>
              <a:buChar char="-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</a:t>
            </a:r>
          </a:p>
          <a:p>
            <a:pPr marL="342900" indent="-342900">
              <a:buFontTx/>
              <a:buChar char="-"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Multifactorial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8718B-54C8-4617-9857-787C5C92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0347" y="5273890"/>
            <a:ext cx="3057237" cy="12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44CC-2B3C-4F23-BA0B-17DACA54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42" y="280367"/>
            <a:ext cx="10773080" cy="11170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TUS TSS Priorities</a:t>
            </a:r>
            <a:endParaRPr lang="en-I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9054-57A4-4E8E-A2DC-224DACFD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451295"/>
            <a:ext cx="10773080" cy="4377904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dirty="0">
                <a:solidFill>
                  <a:srgbClr val="E7E6E6">
                    <a:lumMod val="10000"/>
                  </a:srgbClr>
                </a:solidFill>
                <a:latin typeface="+mn-lt"/>
                <a:ea typeface="Roboto" pitchFamily="2" charset="0"/>
                <a:cs typeface="Roboto" pitchFamily="2" charset="0"/>
              </a:rPr>
              <a:t>Aligned to 3 of the Pillars from the NFTL’s </a:t>
            </a:r>
            <a:r>
              <a:rPr lang="en-IE" b="1" i="1" dirty="0">
                <a:latin typeface="+mn-lt"/>
              </a:rPr>
              <a:t>Understanding and Enabling Student Success in Higher Education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b="1" i="1" dirty="0">
              <a:latin typeface="+mn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IE" b="1" i="1" dirty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E" b="1" dirty="0">
                <a:latin typeface="+mn-lt"/>
              </a:rPr>
              <a:t>A Strategic Approach to Student Success–Enabling Policies and Practices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E" b="1" dirty="0">
                <a:latin typeface="+mn-lt"/>
              </a:rPr>
              <a:t>Evidence-based Decision Making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E" b="1" dirty="0">
                <a:latin typeface="+mn-lt"/>
              </a:rPr>
              <a:t>Supporting Transitions and Cultivating Belonging</a:t>
            </a:r>
          </a:p>
          <a:p>
            <a:pPr marL="0" lvl="0" indent="0">
              <a:buNone/>
            </a:pPr>
            <a:endParaRPr lang="en-IE" dirty="0">
              <a:latin typeface="+mn-lt"/>
            </a:endParaRPr>
          </a:p>
          <a:p>
            <a:pPr marL="285750" lvl="0" indent="-285750">
              <a:buFontTx/>
              <a:buChar char="-"/>
            </a:pPr>
            <a:endParaRPr lang="en-IE" dirty="0">
              <a:latin typeface="+mn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E7E6E6">
                    <a:lumMod val="10000"/>
                  </a:srgbClr>
                </a:solidFill>
                <a:latin typeface="+mn-lt"/>
                <a:ea typeface="Roboto" pitchFamily="2" charset="0"/>
                <a:cs typeface="Roboto" pitchFamily="2" charset="0"/>
              </a:rPr>
              <a:t>Overarching Priority placed on Evidence-based Decision-making.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E7E6E6">
                  <a:lumMod val="10000"/>
                </a:srgbClr>
              </a:solidFill>
              <a:latin typeface="Calibri" panose="020F0502020204030204"/>
              <a:ea typeface="Roboto" pitchFamily="2" charset="0"/>
              <a:cs typeface="Roboto" pitchFamily="2" charset="0"/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DEAC5-0D5D-4705-979C-2D8BDB9D9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27258" y="226502"/>
            <a:ext cx="3352800" cy="11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D646-2F79-624D-BFDF-F7403C354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302005"/>
            <a:ext cx="8401684" cy="66272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TSS Strategic Approach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AD31-BDBD-DF48-8FA4-1C8D109E2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1233182"/>
            <a:ext cx="8401684" cy="4054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to Support Decision-Making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 of Institution Team-Based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 Level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5-10 years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Second Shot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April 2023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Multi-annual - Iterations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Curative and Preventative Measures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8718B-54C8-4617-9857-787C5C92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8783" y="4951083"/>
            <a:ext cx="3057237" cy="12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0558-098C-3147-A35A-F005BE35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447"/>
            <a:ext cx="10773080" cy="1098066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Second Shot</a:t>
            </a:r>
            <a:endParaRPr lang="en-US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CED7-7018-F141-8FCC-E1B19DCF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16" y="1353913"/>
            <a:ext cx="11235515" cy="4003574"/>
          </a:xfrm>
        </p:spPr>
        <p:txBody>
          <a:bodyPr>
            <a:normAutofit fontScale="92500" lnSpcReduction="10000"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Second Shot Seeks to Increase Student Participation and Success Rates in the Autumn Repeats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TSS Dashboard – Evidence Based Approach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 Level Engagement Approach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Centrally, 17 Different Functions - Focused on Supporting all TUS Students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Messages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Departmental Level - Focus on Students from Programmes/ Departments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Specific Cohorts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Advisories regarding the Repeats focusing on Clarity of Requirements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Collaboration with Tutors/LSU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Focus on Preventative Measures – “NTUTORR - A Focus on Retention“ Series</a:t>
            </a:r>
          </a:p>
          <a:p>
            <a:pPr marL="0" indent="0">
              <a:buNone/>
            </a:pP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12CF9-C9D1-400A-BCCE-BDA13304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01522" y="153313"/>
            <a:ext cx="3107634" cy="1832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27ACB3-B592-46F5-B0AD-B71A7C396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40132" y="2387412"/>
            <a:ext cx="3442143" cy="2295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400C7-D31B-419B-A2FC-1D6C74E1DD87}"/>
              </a:ext>
            </a:extLst>
          </p:cNvPr>
          <p:cNvSpPr txBox="1"/>
          <p:nvPr/>
        </p:nvSpPr>
        <p:spPr>
          <a:xfrm>
            <a:off x="7789035" y="6675212"/>
            <a:ext cx="3092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5" tooltip="https://opentextbc.ca/studentsuccess/chapter/adult-learning/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6" tooltip="https://creativecommons.org/licenses/by/3.0/"/>
              </a:rPr>
              <a:t>CC BY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252420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0558-098C-3147-A35A-F005BE35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545740"/>
            <a:ext cx="11129498" cy="654547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– Early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CED7-7018-F141-8FCC-E1B19DCF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85" y="1577303"/>
            <a:ext cx="11235515" cy="4003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Second Shot Results – Formal QA process</a:t>
            </a: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Iteration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Autumn Repeat Success up 0.7%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Departmental Case studies &gt;10%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Non-Progression Rate Reduced by 2%</a:t>
            </a: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Iteration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Autumn Repeat Success up 5.3%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Departmental Case Studies &gt;10%</a:t>
            </a:r>
          </a:p>
          <a:p>
            <a:endParaRPr lang="en-GB" dirty="0"/>
          </a:p>
          <a:p>
            <a:pPr marL="0" indent="0">
              <a:buNone/>
            </a:pPr>
            <a:endParaRPr lang="en-GB" sz="12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12CF9-C9D1-400A-BCCE-BDA13304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6144" y="3579090"/>
            <a:ext cx="3569855" cy="2231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55BCC4-6736-4D1E-8BB6-05128C7C2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34036" y="1477818"/>
            <a:ext cx="1586201" cy="11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0558-098C-3147-A35A-F005BE35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96" y="231089"/>
            <a:ext cx="10773080" cy="11170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CED7-7018-F141-8FCC-E1B19DCF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501629"/>
            <a:ext cx="10773080" cy="4327570"/>
          </a:xfrm>
        </p:spPr>
        <p:txBody>
          <a:bodyPr>
            <a:normAutofit/>
          </a:bodyPr>
          <a:lstStyle/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E7E6E6">
                    <a:lumMod val="10000"/>
                  </a:srgbClr>
                </a:solidFill>
                <a:latin typeface="+mn-lt"/>
                <a:ea typeface="Roboto" pitchFamily="2" charset="0"/>
                <a:cs typeface="Roboto" pitchFamily="2" charset="0"/>
              </a:rPr>
              <a:t>Multi-annual Approach – NO QUICK FIX </a:t>
            </a: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rgbClr val="E7E6E6">
                  <a:lumMod val="10000"/>
                </a:srgbClr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E7E6E6">
                    <a:lumMod val="10000"/>
                  </a:srgbClr>
                </a:solidFill>
                <a:latin typeface="+mn-lt"/>
                <a:ea typeface="Roboto" pitchFamily="2" charset="0"/>
                <a:cs typeface="Roboto" pitchFamily="2" charset="0"/>
              </a:rPr>
              <a:t>TSS Strategy Early in Terms of Implementation</a:t>
            </a: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rgbClr val="E7E6E6">
                  <a:lumMod val="10000"/>
                </a:srgbClr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E7E6E6">
                    <a:lumMod val="10000"/>
                  </a:srgbClr>
                </a:solidFill>
                <a:latin typeface="+mn-lt"/>
                <a:ea typeface="Roboto" pitchFamily="2" charset="0"/>
                <a:cs typeface="Roboto" pitchFamily="2" charset="0"/>
              </a:rPr>
              <a:t>Work in Progress</a:t>
            </a: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rgbClr val="E7E6E6">
                  <a:lumMod val="10000"/>
                </a:srgbClr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E7E6E6">
                    <a:lumMod val="10000"/>
                  </a:srgbClr>
                </a:solidFill>
                <a:latin typeface="+mn-lt"/>
                <a:ea typeface="Roboto" pitchFamily="2" charset="0"/>
                <a:cs typeface="Roboto" pitchFamily="2" charset="0"/>
              </a:rPr>
              <a:t>Environment Remains Challenging</a:t>
            </a: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rgbClr val="E7E6E6">
                  <a:lumMod val="10000"/>
                </a:srgbClr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803275" indent="-62706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E7E6E6">
                    <a:lumMod val="10000"/>
                  </a:srgbClr>
                </a:solidFill>
                <a:latin typeface="+mn-lt"/>
                <a:ea typeface="Roboto" pitchFamily="2" charset="0"/>
                <a:cs typeface="Roboto" pitchFamily="2" charset="0"/>
              </a:rPr>
              <a:t>What does the Start of a Successful Retention Project Look Like?</a:t>
            </a:r>
          </a:p>
          <a:p>
            <a:pPr marL="803275" lvl="1" indent="-627063">
              <a:buFont typeface="Wingdings" panose="05000000000000000000" pitchFamily="2" charset="2"/>
              <a:buChar char="Ø"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C2F30-1F12-4CFD-BF2D-D4D993D4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54935" y="266443"/>
            <a:ext cx="2464905" cy="21634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7B2BAF-3B42-402C-B582-1CF60CC17C53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4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S">
      <a:dk1>
        <a:srgbClr val="000000"/>
      </a:dk1>
      <a:lt1>
        <a:srgbClr val="FFFFFF"/>
      </a:lt1>
      <a:dk2>
        <a:srgbClr val="A39361"/>
      </a:dk2>
      <a:lt2>
        <a:srgbClr val="E7E6E6"/>
      </a:lt2>
      <a:accent1>
        <a:srgbClr val="AFD2F0"/>
      </a:accent1>
      <a:accent2>
        <a:srgbClr val="F0BEE6"/>
      </a:accent2>
      <a:accent3>
        <a:srgbClr val="E1EB73"/>
      </a:accent3>
      <a:accent4>
        <a:srgbClr val="80E0A7"/>
      </a:accent4>
      <a:accent5>
        <a:srgbClr val="00594C"/>
      </a:accent5>
      <a:accent6>
        <a:srgbClr val="AF272F"/>
      </a:accent6>
      <a:hlink>
        <a:srgbClr val="702F8A"/>
      </a:hlink>
      <a:folHlink>
        <a:srgbClr val="232C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ccb4e3-8c2b-42fa-955c-c88d4e1ca4ca" xsi:nil="true"/>
    <lcf76f155ced4ddcb4097134ff3c332f xmlns="cfd7e7d9-0310-483a-aeac-4c20c5d213c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42FEB19533A46AF6DE838EEB5D3A1" ma:contentTypeVersion="15" ma:contentTypeDescription="Create a new document." ma:contentTypeScope="" ma:versionID="13d672d9b38bf7531ec559fb5f52111c">
  <xsd:schema xmlns:xsd="http://www.w3.org/2001/XMLSchema" xmlns:xs="http://www.w3.org/2001/XMLSchema" xmlns:p="http://schemas.microsoft.com/office/2006/metadata/properties" xmlns:ns2="cfd7e7d9-0310-483a-aeac-4c20c5d213c6" xmlns:ns3="08ccb4e3-8c2b-42fa-955c-c88d4e1ca4ca" targetNamespace="http://schemas.microsoft.com/office/2006/metadata/properties" ma:root="true" ma:fieldsID="b8cb17ee34344e97a43dd35e8d4ab9cd" ns2:_="" ns3:_="">
    <xsd:import namespace="cfd7e7d9-0310-483a-aeac-4c20c5d213c6"/>
    <xsd:import namespace="08ccb4e3-8c2b-42fa-955c-c88d4e1ca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7e7d9-0310-483a-aeac-4c20c5d21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cb4e3-8c2b-42fa-955c-c88d4e1ca4c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f2b7a7-afb1-4c4a-8a1c-b3fad7fdac22}" ma:internalName="TaxCatchAll" ma:showField="CatchAllData" ma:web="08ccb4e3-8c2b-42fa-955c-c88d4e1ca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F3F6C-7C34-4740-9E1D-A9525CA79AE4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66220a40-1bbd-44ef-928d-288a1f8c0600"/>
    <ds:schemaRef ds:uri="49a505ca-09ba-4a8b-8c72-7654aff344ac"/>
    <ds:schemaRef ds:uri="http://www.w3.org/XML/1998/namespace"/>
    <ds:schemaRef ds:uri="08ccb4e3-8c2b-42fa-955c-c88d4e1ca4ca"/>
    <ds:schemaRef ds:uri="cfd7e7d9-0310-483a-aeac-4c20c5d213c6"/>
  </ds:schemaRefs>
</ds:datastoreItem>
</file>

<file path=customXml/itemProps2.xml><?xml version="1.0" encoding="utf-8"?>
<ds:datastoreItem xmlns:ds="http://schemas.openxmlformats.org/officeDocument/2006/customXml" ds:itemID="{63826E5A-B785-4272-9348-E6B983822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7e7d9-0310-483a-aeac-4c20c5d213c6"/>
    <ds:schemaRef ds:uri="08ccb4e3-8c2b-42fa-955c-c88d4e1ca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FE4BDA-3CC1-4739-A570-5E406702C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12759</TotalTime>
  <Words>572</Words>
  <Application>Microsoft Macintosh PowerPoint</Application>
  <PresentationFormat>Widescreen</PresentationFormat>
  <Paragraphs>131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Avenir</vt:lpstr>
      <vt:lpstr>Calibri</vt:lpstr>
      <vt:lpstr>Century Gothic</vt:lpstr>
      <vt:lpstr>Montserrat</vt:lpstr>
      <vt:lpstr>Wingdings</vt:lpstr>
      <vt:lpstr>Office Theme</vt:lpstr>
      <vt:lpstr>Pathways to Success: Early Wins in the TUS Transitions and Student Success Strategy</vt:lpstr>
      <vt:lpstr>Introduction – key influences on positioning Student Success in TUS </vt:lpstr>
      <vt:lpstr>Informed by External Drivers and Policy Context </vt:lpstr>
      <vt:lpstr>TUS Transition and Student Success Strategy Planning Phase</vt:lpstr>
      <vt:lpstr>TUS TSS Priorities</vt:lpstr>
      <vt:lpstr>TUS TSS Strategic Approach</vt:lpstr>
      <vt:lpstr>TUS Second Shot</vt:lpstr>
      <vt:lpstr>Results – Early Indicators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MULLEROVA</dc:creator>
  <cp:lastModifiedBy>Colin Lowry</cp:lastModifiedBy>
  <cp:revision>50</cp:revision>
  <dcterms:created xsi:type="dcterms:W3CDTF">2021-09-21T09:22:04Z</dcterms:created>
  <dcterms:modified xsi:type="dcterms:W3CDTF">2025-01-12T22:55:06Z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0x010100DA942FEB19533A46AF6DE838EEB5D3A1</vt:lpwstr>
  </property>
  <property fmtid="{D5CDD505-2E9C-101B-9397-08002B2CF9AE}" pid="3" name="MSIP_Label_3d7fcb0a-951b-4c4c-9361-86d018aaad2c_Enabled">
    <vt:lpwstr>True</vt:lpwstr>
  </property>
  <property fmtid="{D5CDD505-2E9C-101B-9397-08002B2CF9AE}" pid="4" name="MSIP_Label_3d7fcb0a-951b-4c4c-9361-86d018aaad2c_SiteId">
    <vt:lpwstr>61bfae99-0638-40ac-9c3a-465c4059f96e</vt:lpwstr>
  </property>
  <property fmtid="{D5CDD505-2E9C-101B-9397-08002B2CF9AE}" pid="5" name="MSIP_Label_3d7fcb0a-951b-4c4c-9361-86d018aaad2c_Owner">
    <vt:lpwstr>Owen.Dunne@lit.ie</vt:lpwstr>
  </property>
  <property fmtid="{D5CDD505-2E9C-101B-9397-08002B2CF9AE}" pid="6" name="MSIP_Label_3d7fcb0a-951b-4c4c-9361-86d018aaad2c_SetDate">
    <vt:lpwstr>2022-03-28T11:30:33.9865571Z</vt:lpwstr>
  </property>
  <property fmtid="{D5CDD505-2E9C-101B-9397-08002B2CF9AE}" pid="7" name="MSIP_Label_3d7fcb0a-951b-4c4c-9361-86d018aaad2c_Name">
    <vt:lpwstr>General</vt:lpwstr>
  </property>
  <property fmtid="{D5CDD505-2E9C-101B-9397-08002B2CF9AE}" pid="8" name="MSIP_Label_3d7fcb0a-951b-4c4c-9361-86d018aaad2c_Application">
    <vt:lpwstr>Microsoft Azure Information Protection</vt:lpwstr>
  </property>
  <property fmtid="{D5CDD505-2E9C-101B-9397-08002B2CF9AE}" pid="9" name="MSIP_Label_3d7fcb0a-951b-4c4c-9361-86d018aaad2c_ActionId">
    <vt:lpwstr>613675b7-fac2-4f3f-bdaf-6a9f3f54ae12</vt:lpwstr>
  </property>
  <property fmtid="{D5CDD505-2E9C-101B-9397-08002B2CF9AE}" pid="10" name="MSIP_Label_3d7fcb0a-951b-4c4c-9361-86d018aaad2c_Extended_MSFT_Method">
    <vt:lpwstr>Automatic</vt:lpwstr>
  </property>
  <property fmtid="{D5CDD505-2E9C-101B-9397-08002B2CF9AE}" pid="11" name="Sensitivity">
    <vt:lpwstr>General</vt:lpwstr>
  </property>
</Properties>
</file>