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sldIdLst>
    <p:sldId id="1348" r:id="rId5"/>
    <p:sldId id="1379" r:id="rId6"/>
    <p:sldId id="1350" r:id="rId7"/>
    <p:sldId id="344" r:id="rId8"/>
    <p:sldId id="266" r:id="rId9"/>
    <p:sldId id="346" r:id="rId10"/>
    <p:sldId id="1375" r:id="rId11"/>
    <p:sldId id="1365" r:id="rId12"/>
    <p:sldId id="1380" r:id="rId13"/>
    <p:sldId id="1356" r:id="rId14"/>
  </p:sldIdLst>
  <p:sldSz cx="12192000" cy="6858000"/>
  <p:notesSz cx="7104063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60BD"/>
    <a:srgbClr val="7461AA"/>
    <a:srgbClr val="F9A02F"/>
    <a:srgbClr val="38BFD8"/>
    <a:srgbClr val="F05C64"/>
    <a:srgbClr val="00204D"/>
    <a:srgbClr val="F0F0F0"/>
    <a:srgbClr val="FAFAFA"/>
    <a:srgbClr val="6552A3"/>
    <a:srgbClr val="F15C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0474D7-572E-700C-828A-7E9B6DA2F607}" v="146" dt="2024-12-03T13:19:58.400"/>
    <p1510:client id="{2BAA8480-2E42-4C49-B74C-1612B5247A6F}" v="1" dt="2024-12-02T12:56:51.898"/>
    <p1510:client id="{7F62F638-7B0E-4AF8-9894-8821C3298844}" v="38" dt="2024-12-03T11:32:48.74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/>
    <p:restoredTop sz="94673"/>
  </p:normalViewPr>
  <p:slideViewPr>
    <p:cSldViewPr snapToGrid="0">
      <p:cViewPr varScale="1">
        <p:scale>
          <a:sx n="115" d="100"/>
          <a:sy n="115" d="100"/>
        </p:scale>
        <p:origin x="712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FAD8F9-EB45-490A-8080-D5321ED1945B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BE079B76-2307-4114-AC3F-CD55BABBCE9D}">
      <dgm:prSet phldrT="[Text]"/>
      <dgm:spPr>
        <a:solidFill>
          <a:srgbClr val="00204D"/>
        </a:solidFill>
      </dgm:spPr>
      <dgm:t>
        <a:bodyPr/>
        <a:lstStyle/>
        <a:p>
          <a:r>
            <a:rPr lang="en-GB"/>
            <a:t>Deep Literature Review</a:t>
          </a:r>
        </a:p>
      </dgm:t>
    </dgm:pt>
    <dgm:pt modelId="{FFF039DF-6D0E-41F8-AD62-C72E44660C63}" type="parTrans" cxnId="{90D17898-ECB5-4BE1-8EEF-0124BFE4E629}">
      <dgm:prSet/>
      <dgm:spPr/>
      <dgm:t>
        <a:bodyPr/>
        <a:lstStyle/>
        <a:p>
          <a:endParaRPr lang="en-GB"/>
        </a:p>
      </dgm:t>
    </dgm:pt>
    <dgm:pt modelId="{BF806F20-A3C0-4514-86A5-22F4860F44CB}" type="sibTrans" cxnId="{90D17898-ECB5-4BE1-8EEF-0124BFE4E629}">
      <dgm:prSet/>
      <dgm:spPr/>
      <dgm:t>
        <a:bodyPr/>
        <a:lstStyle/>
        <a:p>
          <a:endParaRPr lang="en-GB"/>
        </a:p>
      </dgm:t>
    </dgm:pt>
    <dgm:pt modelId="{04503E87-6492-410B-8130-A1F36A33B4B1}">
      <dgm:prSet phldrT="[Text]"/>
      <dgm:spPr>
        <a:solidFill>
          <a:srgbClr val="00204D"/>
        </a:solidFill>
      </dgm:spPr>
      <dgm:t>
        <a:bodyPr/>
        <a:lstStyle/>
        <a:p>
          <a:r>
            <a:rPr lang="en-GB"/>
            <a:t>Significant Staff &amp; Student Consultation</a:t>
          </a:r>
        </a:p>
      </dgm:t>
    </dgm:pt>
    <dgm:pt modelId="{D4F3EB34-D2A4-42EB-9245-36A3BEAF8548}" type="parTrans" cxnId="{928109A9-DF08-43AD-9E19-C8EA0420730F}">
      <dgm:prSet/>
      <dgm:spPr/>
      <dgm:t>
        <a:bodyPr/>
        <a:lstStyle/>
        <a:p>
          <a:endParaRPr lang="en-GB"/>
        </a:p>
      </dgm:t>
    </dgm:pt>
    <dgm:pt modelId="{4C503091-7F0B-4497-A642-57001209440D}" type="sibTrans" cxnId="{928109A9-DF08-43AD-9E19-C8EA0420730F}">
      <dgm:prSet/>
      <dgm:spPr/>
      <dgm:t>
        <a:bodyPr/>
        <a:lstStyle/>
        <a:p>
          <a:endParaRPr lang="en-GB"/>
        </a:p>
      </dgm:t>
    </dgm:pt>
    <dgm:pt modelId="{846D95BA-20CD-4D62-9F3E-56B92A82ACA9}">
      <dgm:prSet/>
      <dgm:spPr>
        <a:solidFill>
          <a:srgbClr val="00204D"/>
        </a:solidFill>
      </dgm:spPr>
      <dgm:t>
        <a:bodyPr/>
        <a:lstStyle/>
        <a:p>
          <a:r>
            <a:rPr lang="en-GB"/>
            <a:t>Huge Cross Sectoral Collaboration </a:t>
          </a:r>
        </a:p>
      </dgm:t>
    </dgm:pt>
    <dgm:pt modelId="{2E93B714-3569-4AD0-B291-E710CDD67D7E}" type="parTrans" cxnId="{BECA50C9-1638-45F5-8DB8-AD65D5C33234}">
      <dgm:prSet/>
      <dgm:spPr/>
      <dgm:t>
        <a:bodyPr/>
        <a:lstStyle/>
        <a:p>
          <a:endParaRPr lang="en-GB"/>
        </a:p>
      </dgm:t>
    </dgm:pt>
    <dgm:pt modelId="{C329BA77-8D30-485F-8FED-64EADAED0493}" type="sibTrans" cxnId="{BECA50C9-1638-45F5-8DB8-AD65D5C33234}">
      <dgm:prSet/>
      <dgm:spPr/>
      <dgm:t>
        <a:bodyPr/>
        <a:lstStyle/>
        <a:p>
          <a:endParaRPr lang="en-GB"/>
        </a:p>
      </dgm:t>
    </dgm:pt>
    <dgm:pt modelId="{BDA2E2EA-43B8-4BC6-A45E-BEFEFA795F02}">
      <dgm:prSet phldrT="[Text]"/>
      <dgm:spPr>
        <a:solidFill>
          <a:srgbClr val="00204D"/>
        </a:solidFill>
      </dgm:spPr>
      <dgm:t>
        <a:bodyPr/>
        <a:lstStyle/>
        <a:p>
          <a:r>
            <a:rPr lang="en-GB"/>
            <a:t>Senior Stakeholder Dialogue</a:t>
          </a:r>
        </a:p>
      </dgm:t>
    </dgm:pt>
    <dgm:pt modelId="{6D5ABDD4-A8C8-4E22-A59C-637587613AD8}" type="parTrans" cxnId="{DB39DE66-9B50-4758-9116-6495659AA3E0}">
      <dgm:prSet/>
      <dgm:spPr/>
      <dgm:t>
        <a:bodyPr/>
        <a:lstStyle/>
        <a:p>
          <a:endParaRPr lang="en-GB"/>
        </a:p>
      </dgm:t>
    </dgm:pt>
    <dgm:pt modelId="{B4E977D3-F162-4D07-AAC7-8430B8E1C3DB}" type="sibTrans" cxnId="{DB39DE66-9B50-4758-9116-6495659AA3E0}">
      <dgm:prSet/>
      <dgm:spPr/>
      <dgm:t>
        <a:bodyPr/>
        <a:lstStyle/>
        <a:p>
          <a:endParaRPr lang="en-GB"/>
        </a:p>
      </dgm:t>
    </dgm:pt>
    <dgm:pt modelId="{A2BF1044-A1E5-4BC7-A9CB-21052A7AB9C9}" type="pres">
      <dgm:prSet presAssocID="{D6FAD8F9-EB45-490A-8080-D5321ED1945B}" presName="Name0" presStyleCnt="0">
        <dgm:presLayoutVars>
          <dgm:dir/>
          <dgm:resizeHandles val="exact"/>
        </dgm:presLayoutVars>
      </dgm:prSet>
      <dgm:spPr/>
    </dgm:pt>
    <dgm:pt modelId="{95237036-1361-4199-9AE2-B12E9CE5093B}" type="pres">
      <dgm:prSet presAssocID="{846D95BA-20CD-4D62-9F3E-56B92A82ACA9}" presName="node" presStyleLbl="node1" presStyleIdx="0" presStyleCnt="4">
        <dgm:presLayoutVars>
          <dgm:bulletEnabled val="1"/>
        </dgm:presLayoutVars>
      </dgm:prSet>
      <dgm:spPr/>
    </dgm:pt>
    <dgm:pt modelId="{8F28A14A-C0C4-4753-84E2-6CBD8E24A78D}" type="pres">
      <dgm:prSet presAssocID="{C329BA77-8D30-485F-8FED-64EADAED0493}" presName="sibTrans" presStyleLbl="sibTrans2D1" presStyleIdx="0" presStyleCnt="3"/>
      <dgm:spPr/>
    </dgm:pt>
    <dgm:pt modelId="{7A906391-6755-4B46-BC27-4835EBDEF53B}" type="pres">
      <dgm:prSet presAssocID="{C329BA77-8D30-485F-8FED-64EADAED0493}" presName="connectorText" presStyleLbl="sibTrans2D1" presStyleIdx="0" presStyleCnt="3"/>
      <dgm:spPr/>
    </dgm:pt>
    <dgm:pt modelId="{3133703F-F41F-4EF7-8DC1-860F07196605}" type="pres">
      <dgm:prSet presAssocID="{BE079B76-2307-4114-AC3F-CD55BABBCE9D}" presName="node" presStyleLbl="node1" presStyleIdx="1" presStyleCnt="4">
        <dgm:presLayoutVars>
          <dgm:bulletEnabled val="1"/>
        </dgm:presLayoutVars>
      </dgm:prSet>
      <dgm:spPr/>
    </dgm:pt>
    <dgm:pt modelId="{F8E1CFFB-2FC2-4315-9454-72624E1385B0}" type="pres">
      <dgm:prSet presAssocID="{BF806F20-A3C0-4514-86A5-22F4860F44CB}" presName="sibTrans" presStyleLbl="sibTrans2D1" presStyleIdx="1" presStyleCnt="3"/>
      <dgm:spPr/>
    </dgm:pt>
    <dgm:pt modelId="{DF032071-D001-4636-A67D-36C77195AE3A}" type="pres">
      <dgm:prSet presAssocID="{BF806F20-A3C0-4514-86A5-22F4860F44CB}" presName="connectorText" presStyleLbl="sibTrans2D1" presStyleIdx="1" presStyleCnt="3"/>
      <dgm:spPr/>
    </dgm:pt>
    <dgm:pt modelId="{A82C7A7D-2C33-47FA-A7B9-B9FCC9093714}" type="pres">
      <dgm:prSet presAssocID="{04503E87-6492-410B-8130-A1F36A33B4B1}" presName="node" presStyleLbl="node1" presStyleIdx="2" presStyleCnt="4">
        <dgm:presLayoutVars>
          <dgm:bulletEnabled val="1"/>
        </dgm:presLayoutVars>
      </dgm:prSet>
      <dgm:spPr/>
    </dgm:pt>
    <dgm:pt modelId="{AC2673B3-4191-4DB1-AD3B-E607498FB252}" type="pres">
      <dgm:prSet presAssocID="{4C503091-7F0B-4497-A642-57001209440D}" presName="sibTrans" presStyleLbl="sibTrans2D1" presStyleIdx="2" presStyleCnt="3"/>
      <dgm:spPr/>
    </dgm:pt>
    <dgm:pt modelId="{133D458F-B631-4868-9F96-A52C561B0DF3}" type="pres">
      <dgm:prSet presAssocID="{4C503091-7F0B-4497-A642-57001209440D}" presName="connectorText" presStyleLbl="sibTrans2D1" presStyleIdx="2" presStyleCnt="3"/>
      <dgm:spPr/>
    </dgm:pt>
    <dgm:pt modelId="{16969788-7C1F-40A5-862A-BD671201F2A1}" type="pres">
      <dgm:prSet presAssocID="{BDA2E2EA-43B8-4BC6-A45E-BEFEFA795F02}" presName="node" presStyleLbl="node1" presStyleIdx="3" presStyleCnt="4">
        <dgm:presLayoutVars>
          <dgm:bulletEnabled val="1"/>
        </dgm:presLayoutVars>
      </dgm:prSet>
      <dgm:spPr/>
    </dgm:pt>
  </dgm:ptLst>
  <dgm:cxnLst>
    <dgm:cxn modelId="{BF86F626-24D0-489A-A769-3814E26490C7}" type="presOf" srcId="{4C503091-7F0B-4497-A642-57001209440D}" destId="{AC2673B3-4191-4DB1-AD3B-E607498FB252}" srcOrd="0" destOrd="0" presId="urn:microsoft.com/office/officeart/2005/8/layout/process1"/>
    <dgm:cxn modelId="{0B9D6649-6813-44AB-B774-3E93FB18BF36}" type="presOf" srcId="{BF806F20-A3C0-4514-86A5-22F4860F44CB}" destId="{DF032071-D001-4636-A67D-36C77195AE3A}" srcOrd="1" destOrd="0" presId="urn:microsoft.com/office/officeart/2005/8/layout/process1"/>
    <dgm:cxn modelId="{7542D849-C8AE-42B8-83F1-03196DE8D3F2}" type="presOf" srcId="{D6FAD8F9-EB45-490A-8080-D5321ED1945B}" destId="{A2BF1044-A1E5-4BC7-A9CB-21052A7AB9C9}" srcOrd="0" destOrd="0" presId="urn:microsoft.com/office/officeart/2005/8/layout/process1"/>
    <dgm:cxn modelId="{E7842C4E-4E0C-40B7-A39A-6506FC2D4592}" type="presOf" srcId="{C329BA77-8D30-485F-8FED-64EADAED0493}" destId="{7A906391-6755-4B46-BC27-4835EBDEF53B}" srcOrd="1" destOrd="0" presId="urn:microsoft.com/office/officeart/2005/8/layout/process1"/>
    <dgm:cxn modelId="{B974E054-3BC7-477F-AD1C-5C3A965DF927}" type="presOf" srcId="{C329BA77-8D30-485F-8FED-64EADAED0493}" destId="{8F28A14A-C0C4-4753-84E2-6CBD8E24A78D}" srcOrd="0" destOrd="0" presId="urn:microsoft.com/office/officeart/2005/8/layout/process1"/>
    <dgm:cxn modelId="{DB39DE66-9B50-4758-9116-6495659AA3E0}" srcId="{D6FAD8F9-EB45-490A-8080-D5321ED1945B}" destId="{BDA2E2EA-43B8-4BC6-A45E-BEFEFA795F02}" srcOrd="3" destOrd="0" parTransId="{6D5ABDD4-A8C8-4E22-A59C-637587613AD8}" sibTransId="{B4E977D3-F162-4D07-AAC7-8430B8E1C3DB}"/>
    <dgm:cxn modelId="{43C84D92-B4D9-4CF9-88AF-4A4BE909AA03}" type="presOf" srcId="{BDA2E2EA-43B8-4BC6-A45E-BEFEFA795F02}" destId="{16969788-7C1F-40A5-862A-BD671201F2A1}" srcOrd="0" destOrd="0" presId="urn:microsoft.com/office/officeart/2005/8/layout/process1"/>
    <dgm:cxn modelId="{CDE1B293-C393-4652-B957-72A3226253D4}" type="presOf" srcId="{04503E87-6492-410B-8130-A1F36A33B4B1}" destId="{A82C7A7D-2C33-47FA-A7B9-B9FCC9093714}" srcOrd="0" destOrd="0" presId="urn:microsoft.com/office/officeart/2005/8/layout/process1"/>
    <dgm:cxn modelId="{13A8F397-66FE-477B-94A0-283F3678E4D5}" type="presOf" srcId="{846D95BA-20CD-4D62-9F3E-56B92A82ACA9}" destId="{95237036-1361-4199-9AE2-B12E9CE5093B}" srcOrd="0" destOrd="0" presId="urn:microsoft.com/office/officeart/2005/8/layout/process1"/>
    <dgm:cxn modelId="{90D17898-ECB5-4BE1-8EEF-0124BFE4E629}" srcId="{D6FAD8F9-EB45-490A-8080-D5321ED1945B}" destId="{BE079B76-2307-4114-AC3F-CD55BABBCE9D}" srcOrd="1" destOrd="0" parTransId="{FFF039DF-6D0E-41F8-AD62-C72E44660C63}" sibTransId="{BF806F20-A3C0-4514-86A5-22F4860F44CB}"/>
    <dgm:cxn modelId="{5E9FB8A0-D650-4DC1-8B69-7474D96B40FA}" type="presOf" srcId="{BF806F20-A3C0-4514-86A5-22F4860F44CB}" destId="{F8E1CFFB-2FC2-4315-9454-72624E1385B0}" srcOrd="0" destOrd="0" presId="urn:microsoft.com/office/officeart/2005/8/layout/process1"/>
    <dgm:cxn modelId="{928109A9-DF08-43AD-9E19-C8EA0420730F}" srcId="{D6FAD8F9-EB45-490A-8080-D5321ED1945B}" destId="{04503E87-6492-410B-8130-A1F36A33B4B1}" srcOrd="2" destOrd="0" parTransId="{D4F3EB34-D2A4-42EB-9245-36A3BEAF8548}" sibTransId="{4C503091-7F0B-4497-A642-57001209440D}"/>
    <dgm:cxn modelId="{2A28F8C7-6F03-42AB-8F3B-73948DB5204C}" type="presOf" srcId="{BE079B76-2307-4114-AC3F-CD55BABBCE9D}" destId="{3133703F-F41F-4EF7-8DC1-860F07196605}" srcOrd="0" destOrd="0" presId="urn:microsoft.com/office/officeart/2005/8/layout/process1"/>
    <dgm:cxn modelId="{BECA50C9-1638-45F5-8DB8-AD65D5C33234}" srcId="{D6FAD8F9-EB45-490A-8080-D5321ED1945B}" destId="{846D95BA-20CD-4D62-9F3E-56B92A82ACA9}" srcOrd="0" destOrd="0" parTransId="{2E93B714-3569-4AD0-B291-E710CDD67D7E}" sibTransId="{C329BA77-8D30-485F-8FED-64EADAED0493}"/>
    <dgm:cxn modelId="{308FA4E1-BCAE-4B55-B6FC-A3FE82E3C164}" type="presOf" srcId="{4C503091-7F0B-4497-A642-57001209440D}" destId="{133D458F-B631-4868-9F96-A52C561B0DF3}" srcOrd="1" destOrd="0" presId="urn:microsoft.com/office/officeart/2005/8/layout/process1"/>
    <dgm:cxn modelId="{6A526A8A-4F21-4F20-A433-93E9B955FE27}" type="presParOf" srcId="{A2BF1044-A1E5-4BC7-A9CB-21052A7AB9C9}" destId="{95237036-1361-4199-9AE2-B12E9CE5093B}" srcOrd="0" destOrd="0" presId="urn:microsoft.com/office/officeart/2005/8/layout/process1"/>
    <dgm:cxn modelId="{0DA1AC9E-9B0E-4F21-96A6-C832232C0455}" type="presParOf" srcId="{A2BF1044-A1E5-4BC7-A9CB-21052A7AB9C9}" destId="{8F28A14A-C0C4-4753-84E2-6CBD8E24A78D}" srcOrd="1" destOrd="0" presId="urn:microsoft.com/office/officeart/2005/8/layout/process1"/>
    <dgm:cxn modelId="{F082ED5D-CBEC-4FF7-A483-4D8EA0C90F79}" type="presParOf" srcId="{8F28A14A-C0C4-4753-84E2-6CBD8E24A78D}" destId="{7A906391-6755-4B46-BC27-4835EBDEF53B}" srcOrd="0" destOrd="0" presId="urn:microsoft.com/office/officeart/2005/8/layout/process1"/>
    <dgm:cxn modelId="{ADF862D5-F759-4C19-B445-F1B1A98D6293}" type="presParOf" srcId="{A2BF1044-A1E5-4BC7-A9CB-21052A7AB9C9}" destId="{3133703F-F41F-4EF7-8DC1-860F07196605}" srcOrd="2" destOrd="0" presId="urn:microsoft.com/office/officeart/2005/8/layout/process1"/>
    <dgm:cxn modelId="{5BAAB517-CEC0-4BCD-9AE2-899112981C05}" type="presParOf" srcId="{A2BF1044-A1E5-4BC7-A9CB-21052A7AB9C9}" destId="{F8E1CFFB-2FC2-4315-9454-72624E1385B0}" srcOrd="3" destOrd="0" presId="urn:microsoft.com/office/officeart/2005/8/layout/process1"/>
    <dgm:cxn modelId="{9DFF07ED-45FE-4EE1-9417-91989892BF1A}" type="presParOf" srcId="{F8E1CFFB-2FC2-4315-9454-72624E1385B0}" destId="{DF032071-D001-4636-A67D-36C77195AE3A}" srcOrd="0" destOrd="0" presId="urn:microsoft.com/office/officeart/2005/8/layout/process1"/>
    <dgm:cxn modelId="{F5ACDED6-0F98-46C9-8ADE-B3D24E8FF772}" type="presParOf" srcId="{A2BF1044-A1E5-4BC7-A9CB-21052A7AB9C9}" destId="{A82C7A7D-2C33-47FA-A7B9-B9FCC9093714}" srcOrd="4" destOrd="0" presId="urn:microsoft.com/office/officeart/2005/8/layout/process1"/>
    <dgm:cxn modelId="{D9F02073-BC9E-4883-98A3-ED665A23D3BE}" type="presParOf" srcId="{A2BF1044-A1E5-4BC7-A9CB-21052A7AB9C9}" destId="{AC2673B3-4191-4DB1-AD3B-E607498FB252}" srcOrd="5" destOrd="0" presId="urn:microsoft.com/office/officeart/2005/8/layout/process1"/>
    <dgm:cxn modelId="{B03E3D4C-E182-4465-AE4E-2C38A393CD8A}" type="presParOf" srcId="{AC2673B3-4191-4DB1-AD3B-E607498FB252}" destId="{133D458F-B631-4868-9F96-A52C561B0DF3}" srcOrd="0" destOrd="0" presId="urn:microsoft.com/office/officeart/2005/8/layout/process1"/>
    <dgm:cxn modelId="{5832D9CD-9BE5-40A6-A8DF-FAD6D3C01BB1}" type="presParOf" srcId="{A2BF1044-A1E5-4BC7-A9CB-21052A7AB9C9}" destId="{16969788-7C1F-40A5-862A-BD671201F2A1}" srcOrd="6" destOrd="0" presId="urn:microsoft.com/office/officeart/2005/8/layout/process1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237036-1361-4199-9AE2-B12E9CE5093B}">
      <dsp:nvSpPr>
        <dsp:cNvPr id="0" name=""/>
        <dsp:cNvSpPr/>
      </dsp:nvSpPr>
      <dsp:spPr>
        <a:xfrm>
          <a:off x="4872" y="100068"/>
          <a:ext cx="2130260" cy="1278156"/>
        </a:xfrm>
        <a:prstGeom prst="roundRect">
          <a:avLst>
            <a:gd name="adj" fmla="val 10000"/>
          </a:avLst>
        </a:prstGeom>
        <a:solidFill>
          <a:srgbClr val="00204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/>
            <a:t>Huge Cross Sectoral Collaboration </a:t>
          </a:r>
        </a:p>
      </dsp:txBody>
      <dsp:txXfrm>
        <a:off x="42308" y="137504"/>
        <a:ext cx="2055388" cy="1203284"/>
      </dsp:txXfrm>
    </dsp:sp>
    <dsp:sp modelId="{8F28A14A-C0C4-4753-84E2-6CBD8E24A78D}">
      <dsp:nvSpPr>
        <dsp:cNvPr id="0" name=""/>
        <dsp:cNvSpPr/>
      </dsp:nvSpPr>
      <dsp:spPr>
        <a:xfrm>
          <a:off x="2348158" y="474994"/>
          <a:ext cx="451615" cy="5283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900" kern="1200"/>
        </a:p>
      </dsp:txBody>
      <dsp:txXfrm>
        <a:off x="2348158" y="580655"/>
        <a:ext cx="316131" cy="316982"/>
      </dsp:txXfrm>
    </dsp:sp>
    <dsp:sp modelId="{3133703F-F41F-4EF7-8DC1-860F07196605}">
      <dsp:nvSpPr>
        <dsp:cNvPr id="0" name=""/>
        <dsp:cNvSpPr/>
      </dsp:nvSpPr>
      <dsp:spPr>
        <a:xfrm>
          <a:off x="2987236" y="100068"/>
          <a:ext cx="2130260" cy="1278156"/>
        </a:xfrm>
        <a:prstGeom prst="roundRect">
          <a:avLst>
            <a:gd name="adj" fmla="val 10000"/>
          </a:avLst>
        </a:prstGeom>
        <a:solidFill>
          <a:srgbClr val="00204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/>
            <a:t>Deep Literature Review</a:t>
          </a:r>
        </a:p>
      </dsp:txBody>
      <dsp:txXfrm>
        <a:off x="3024672" y="137504"/>
        <a:ext cx="2055388" cy="1203284"/>
      </dsp:txXfrm>
    </dsp:sp>
    <dsp:sp modelId="{F8E1CFFB-2FC2-4315-9454-72624E1385B0}">
      <dsp:nvSpPr>
        <dsp:cNvPr id="0" name=""/>
        <dsp:cNvSpPr/>
      </dsp:nvSpPr>
      <dsp:spPr>
        <a:xfrm>
          <a:off x="5330523" y="474994"/>
          <a:ext cx="451615" cy="5283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900" kern="1200"/>
        </a:p>
      </dsp:txBody>
      <dsp:txXfrm>
        <a:off x="5330523" y="580655"/>
        <a:ext cx="316131" cy="316982"/>
      </dsp:txXfrm>
    </dsp:sp>
    <dsp:sp modelId="{A82C7A7D-2C33-47FA-A7B9-B9FCC9093714}">
      <dsp:nvSpPr>
        <dsp:cNvPr id="0" name=""/>
        <dsp:cNvSpPr/>
      </dsp:nvSpPr>
      <dsp:spPr>
        <a:xfrm>
          <a:off x="5969601" y="100068"/>
          <a:ext cx="2130260" cy="1278156"/>
        </a:xfrm>
        <a:prstGeom prst="roundRect">
          <a:avLst>
            <a:gd name="adj" fmla="val 10000"/>
          </a:avLst>
        </a:prstGeom>
        <a:solidFill>
          <a:srgbClr val="00204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/>
            <a:t>Significant Staff &amp; Student Consultation</a:t>
          </a:r>
        </a:p>
      </dsp:txBody>
      <dsp:txXfrm>
        <a:off x="6007037" y="137504"/>
        <a:ext cx="2055388" cy="1203284"/>
      </dsp:txXfrm>
    </dsp:sp>
    <dsp:sp modelId="{AC2673B3-4191-4DB1-AD3B-E607498FB252}">
      <dsp:nvSpPr>
        <dsp:cNvPr id="0" name=""/>
        <dsp:cNvSpPr/>
      </dsp:nvSpPr>
      <dsp:spPr>
        <a:xfrm>
          <a:off x="8312888" y="474994"/>
          <a:ext cx="451615" cy="5283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900" kern="1200"/>
        </a:p>
      </dsp:txBody>
      <dsp:txXfrm>
        <a:off x="8312888" y="580655"/>
        <a:ext cx="316131" cy="316982"/>
      </dsp:txXfrm>
    </dsp:sp>
    <dsp:sp modelId="{16969788-7C1F-40A5-862A-BD671201F2A1}">
      <dsp:nvSpPr>
        <dsp:cNvPr id="0" name=""/>
        <dsp:cNvSpPr/>
      </dsp:nvSpPr>
      <dsp:spPr>
        <a:xfrm>
          <a:off x="8951966" y="100068"/>
          <a:ext cx="2130260" cy="1278156"/>
        </a:xfrm>
        <a:prstGeom prst="roundRect">
          <a:avLst>
            <a:gd name="adj" fmla="val 10000"/>
          </a:avLst>
        </a:prstGeom>
        <a:solidFill>
          <a:srgbClr val="00204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/>
            <a:t>Senior Stakeholder Dialogue</a:t>
          </a:r>
        </a:p>
      </dsp:txBody>
      <dsp:txXfrm>
        <a:off x="8989402" y="137504"/>
        <a:ext cx="2055388" cy="12032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B25CE01A-6A62-46D6-9FF1-960CE7BFA119}" type="datetimeFigureOut">
              <a:rPr lang="en-GB" smtClean="0"/>
              <a:t>12/01/2025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D62BAB3D-5EDC-4846-A49D-C6EE4C60D6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33975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2BAB3D-5EDC-4846-A49D-C6EE4C60D6C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48450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2BAB3D-5EDC-4846-A49D-C6EE4C60D6C4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22865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2BAB3D-5EDC-4846-A49D-C6EE4C60D6C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83899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2BAB3D-5EDC-4846-A49D-C6EE4C60D6C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74901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2BAB3D-5EDC-4846-A49D-C6EE4C60D6C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88038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2BAB3D-5EDC-4846-A49D-C6EE4C60D6C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57340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990753" lvl="2" indent="0">
              <a:lnSpc>
                <a:spcPct val="107000"/>
              </a:lnSpc>
              <a:spcAft>
                <a:spcPts val="867"/>
              </a:spcAft>
              <a:buFont typeface="Wingdings" panose="05000000000000000000" pitchFamily="2" charset="2"/>
              <a:buNone/>
            </a:pPr>
            <a:endParaRPr lang="en-GB" kern="1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2BAB3D-5EDC-4846-A49D-C6EE4C60D6C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49205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2BAB3D-5EDC-4846-A49D-C6EE4C60D6C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55855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1A2744-CAD6-8E64-79CF-E1FA02C6F9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E493724-5B0A-C7CF-3A4E-42739B0F07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F9C2BC5-27A8-41BC-D5C0-C7D1955896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2000" kern="10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BBE08B-545F-AA96-1418-1DFACE2D84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C25581-81BA-4B12-BB88-23B3EEC1DF35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9875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2BAB3D-5EDC-4846-A49D-C6EE4C60D6C4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3285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C6FFAA0-F905-E0D6-5AA6-203D12B4D0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3850" b="30305"/>
          <a:stretch/>
        </p:blipFill>
        <p:spPr>
          <a:xfrm>
            <a:off x="10826243" y="5932130"/>
            <a:ext cx="1311614" cy="9258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F1C69C-20D0-E3B7-1EC9-80D86281A4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60009D-5721-6A10-07F1-E847042687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36D2A8DD-9BC8-FA7E-137D-1DDCEC5F47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5002232" y="791577"/>
            <a:ext cx="1082635" cy="11087099"/>
          </a:xfrm>
          <a:prstGeom prst="triangle">
            <a:avLst>
              <a:gd name="adj" fmla="val 100000"/>
            </a:avLst>
          </a:prstGeom>
          <a:solidFill>
            <a:srgbClr val="F9A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DA51CEC0-6F6E-82B5-BF69-FA9D46A82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4411044" y="1629394"/>
            <a:ext cx="821975" cy="9644062"/>
          </a:xfrm>
          <a:prstGeom prst="triangle">
            <a:avLst>
              <a:gd name="adj" fmla="val 100000"/>
            </a:avLst>
          </a:prstGeom>
          <a:solidFill>
            <a:srgbClr val="F05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5E7A4301-DBB1-14DD-78C0-0A58B989C7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3789235" y="2500249"/>
            <a:ext cx="574932" cy="8153400"/>
          </a:xfrm>
          <a:prstGeom prst="triangle">
            <a:avLst>
              <a:gd name="adj" fmla="val 100000"/>
            </a:avLst>
          </a:prstGeom>
          <a:solidFill>
            <a:srgbClr val="6552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38637DA0-16B7-EB53-F874-D16CAE5DE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3031570" y="3552110"/>
            <a:ext cx="301369" cy="6364513"/>
          </a:xfrm>
          <a:prstGeom prst="triangle">
            <a:avLst>
              <a:gd name="adj" fmla="val 100000"/>
            </a:avLst>
          </a:prstGeom>
          <a:solidFill>
            <a:srgbClr val="3ACA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12219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82B18-20AF-BA9E-6B9F-9EF92C30B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A4A065-37E6-898E-2A4B-0F2ED9B0DF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EF90D7-B90B-CC3C-85B2-4911D8272C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0659A4-97FC-CF8B-4A9A-ADB98585A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44958-D76D-4DC8-807E-5E29EAAE97C5}" type="datetimeFigureOut">
              <a:rPr lang="en-GB" smtClean="0"/>
              <a:t>12/01/2025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25D1DA-ADF0-B344-B443-71F155EB0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B87EAF-6130-E2A6-7D04-C39E4681B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0D208-DC46-4649-B136-1F76725C51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2314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8577A-8057-6CC2-70DA-093BB7F67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17B3EE-A822-1BC7-76F7-58D2AA38D2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68202E-5FAA-AB1E-6843-3D44D6D16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44958-D76D-4DC8-807E-5E29EAAE97C5}" type="datetimeFigureOut">
              <a:rPr lang="en-GB" smtClean="0"/>
              <a:t>12/01/2025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B103A8-7C61-65E1-765F-F5892E7F3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B8236D-5DA4-618F-1AAF-8902F3618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0D208-DC46-4649-B136-1F76725C51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51449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44CFFCF-2443-5E37-C493-E994AA03FD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E346BB-27B6-4262-BB26-4DC9960D0B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D912C1-C589-1783-A230-2EA146F34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44958-D76D-4DC8-807E-5E29EAAE97C5}" type="datetimeFigureOut">
              <a:rPr lang="en-GB" smtClean="0"/>
              <a:t>12/01/2025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8E3B08-2940-E0E4-C301-11F042DCF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0416F2-2000-DE34-DDA2-5E79A4D69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0D208-DC46-4649-B136-1F76725C51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1881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26BD88D9-BF3E-C3ED-C323-3D4D4E4C31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5002232" y="791577"/>
            <a:ext cx="1082635" cy="11087099"/>
          </a:xfrm>
          <a:prstGeom prst="triangle">
            <a:avLst>
              <a:gd name="adj" fmla="val 100000"/>
            </a:avLst>
          </a:prstGeom>
          <a:solidFill>
            <a:srgbClr val="F9A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7D2A10-5998-D0AA-4FAF-747120B59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A52FFE-7338-F3AC-3A94-A5E3F6AB73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AB309954-33FD-C3B8-5C4A-46AA67B7FB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4411044" y="1629394"/>
            <a:ext cx="821975" cy="9644062"/>
          </a:xfrm>
          <a:prstGeom prst="triangle">
            <a:avLst>
              <a:gd name="adj" fmla="val 100000"/>
            </a:avLst>
          </a:prstGeom>
          <a:solidFill>
            <a:srgbClr val="F05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743DE57A-1497-B425-64F6-6887BD3D49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3789235" y="2500249"/>
            <a:ext cx="574932" cy="8153400"/>
          </a:xfrm>
          <a:prstGeom prst="triangle">
            <a:avLst>
              <a:gd name="adj" fmla="val 100000"/>
            </a:avLst>
          </a:prstGeom>
          <a:solidFill>
            <a:srgbClr val="6552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0F54940C-220C-BD69-B7DE-50920D7C06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3031570" y="3552110"/>
            <a:ext cx="301369" cy="6364513"/>
          </a:xfrm>
          <a:prstGeom prst="triangle">
            <a:avLst>
              <a:gd name="adj" fmla="val 100000"/>
            </a:avLst>
          </a:prstGeom>
          <a:solidFill>
            <a:srgbClr val="3ACA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1B290A-3891-CAF1-9856-2EC6D6DC8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3850" b="30305"/>
          <a:stretch/>
        </p:blipFill>
        <p:spPr>
          <a:xfrm>
            <a:off x="10826243" y="5932130"/>
            <a:ext cx="1311614" cy="925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860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D2A10-5998-D0AA-4FAF-747120B59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A52FFE-7338-F3AC-3A94-A5E3F6AB73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0212A6F-6D86-A071-C7C1-76CD0F2196D3}"/>
              </a:ext>
            </a:extLst>
          </p:cNvPr>
          <p:cNvSpPr/>
          <p:nvPr userDrawn="1"/>
        </p:nvSpPr>
        <p:spPr>
          <a:xfrm>
            <a:off x="11665528" y="6040437"/>
            <a:ext cx="413687" cy="77638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47520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5CA93-414A-6B69-34AD-FC4BBEC00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9A156F-082A-BC1F-2491-1405868118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50F307-DF17-C587-023E-FCFC6EE58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44958-D76D-4DC8-807E-5E29EAAE97C5}" type="datetimeFigureOut">
              <a:rPr lang="en-GB" smtClean="0"/>
              <a:t>12/01/2025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843DF2-1D85-696B-1632-D3F01BC7F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19E2D3-4A9F-98BB-A067-947829E00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0D208-DC46-4649-B136-1F76725C51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3565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7C48A-75F5-A57A-548E-A822B6DC6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C5DCA4-DD5D-511D-D24C-E60F9F35AB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18AC5A-4C94-B686-2332-6CFF057838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991E8B-6D76-3281-F4DB-BF23308A4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44958-D76D-4DC8-807E-5E29EAAE97C5}" type="datetimeFigureOut">
              <a:rPr lang="en-GB" smtClean="0"/>
              <a:t>12/01/2025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97930F-465D-DD6D-6CAC-B926E318F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E36CA8-8CBD-17AE-73EE-7861CA3B7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0D208-DC46-4649-B136-1F76725C51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30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17B17-33F7-5F54-ACBC-E22EFB786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31A1A9-2568-FE2A-D550-80B7CB5373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166850-9F4D-D6F3-EE9E-39C0FED78E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BE3F65-8A7C-478E-7370-32A6AE49B1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2014E2-7269-37BB-9814-DB32408C30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771D69-2401-1CDF-B3D1-036EE53D7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44958-D76D-4DC8-807E-5E29EAAE97C5}" type="datetimeFigureOut">
              <a:rPr lang="en-GB" smtClean="0"/>
              <a:t>12/01/2025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1289C3-D39C-ABDF-49FE-E3553754E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C0F920-C722-612B-787A-696DFBE6F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0D208-DC46-4649-B136-1F76725C51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0150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10CBB-0167-9774-1D02-3D05E9EFF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E0A160-E946-A7B6-4D4D-EFFBFBC57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44958-D76D-4DC8-807E-5E29EAAE97C5}" type="datetimeFigureOut">
              <a:rPr lang="en-GB" smtClean="0"/>
              <a:t>12/01/2025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30B593-016E-E491-F579-DCCA5EE0B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455CE7-BE61-772B-3118-8E75BC338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0D208-DC46-4649-B136-1F76725C51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3280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8F840C-D1E9-D5DF-1C07-B853A0FCD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44958-D76D-4DC8-807E-5E29EAAE97C5}" type="datetimeFigureOut">
              <a:rPr lang="en-GB" smtClean="0"/>
              <a:t>12/01/2025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F89ADB-7622-D3AA-ED1E-95B6B26AD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2967C3-489C-409E-DAB1-94B95E217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0D208-DC46-4649-B136-1F76725C51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5292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F035E-8612-0DA1-4AE3-B05E42423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03B888-D4E2-F857-E642-C2DBBC19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797559-22A7-705F-B87B-0B60043D68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E36C15-0A39-6648-2ADA-7DF87036C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44958-D76D-4DC8-807E-5E29EAAE97C5}" type="datetimeFigureOut">
              <a:rPr lang="en-GB" smtClean="0"/>
              <a:t>12/01/2025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B85AA7-FB4C-8259-D98F-30CBB41B0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CC4785-5821-6E28-FB39-59D3FFE85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0D208-DC46-4649-B136-1F76725C51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0480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FF4F11-234A-A2FF-5E4B-99F0B60E1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7976DA-BC83-5D4A-3A32-EF9F2EEDBC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21FA79-2C31-006F-FE25-D6B16045B2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D44958-D76D-4DC8-807E-5E29EAAE97C5}" type="datetimeFigureOut">
              <a:rPr lang="en-GB" smtClean="0"/>
              <a:t>12/01/2025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5CA1B-BB3E-62B5-E788-6177D78AA1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CE8955-F470-DD0D-E7F6-BD18A621E0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0D208-DC46-4649-B136-1F76725C51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5942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hyperlink" Target="mailto:maureen.haran@atu.ie" TargetMode="External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outu.be/MuqxT_HheLk?si=VQmtqDHBlXNh2Cn9" TargetMode="External"/><Relationship Id="rId5" Type="http://schemas.openxmlformats.org/officeDocument/2006/relationships/hyperlink" Target="https://www.atu.ie/altitude-charter" TargetMode="External"/><Relationship Id="rId4" Type="http://schemas.openxmlformats.org/officeDocument/2006/relationships/hyperlink" Target="mailto:Niamh.plunkett@atu.i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svg"/><Relationship Id="rId3" Type="http://schemas.openxmlformats.org/officeDocument/2006/relationships/image" Target="../media/image9.png"/><Relationship Id="rId7" Type="http://schemas.openxmlformats.org/officeDocument/2006/relationships/image" Target="../media/image13.sv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svg"/><Relationship Id="rId5" Type="http://schemas.openxmlformats.org/officeDocument/2006/relationships/image" Target="../media/image11.sv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nc-nd/3.0/" TargetMode="External"/><Relationship Id="rId5" Type="http://schemas.openxmlformats.org/officeDocument/2006/relationships/hyperlink" Target="https://biblicalpreaching.net/2013/02/21/beware-of-exemplar-persona-illustrations/" TargetMode="Externa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A57EC-0BBD-FC23-9D52-92717E018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7546"/>
            <a:ext cx="10515600" cy="1325563"/>
          </a:xfrm>
        </p:spPr>
        <p:txBody>
          <a:bodyPr/>
          <a:lstStyle/>
          <a:p>
            <a:r>
              <a:rPr lang="en-GB">
                <a:solidFill>
                  <a:schemeClr val="bg1"/>
                </a:solidFill>
              </a:rPr>
              <a:t>ATU &amp; Altitude</a:t>
            </a:r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E7B70B8F-1ED3-1A28-C356-404BB1C3AB32}"/>
              </a:ext>
            </a:extLst>
          </p:cNvPr>
          <p:cNvSpPr txBox="1">
            <a:spLocks/>
          </p:cNvSpPr>
          <p:nvPr/>
        </p:nvSpPr>
        <p:spPr>
          <a:xfrm>
            <a:off x="3345586" y="3726248"/>
            <a:ext cx="5301104" cy="8879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000" dirty="0"/>
              <a:t>ALTITUDE - </a:t>
            </a:r>
            <a:r>
              <a:rPr lang="en-GB" sz="2400" dirty="0"/>
              <a:t>The</a:t>
            </a:r>
            <a:r>
              <a:rPr lang="en-GB" sz="2000" dirty="0"/>
              <a:t> National Charter for Universal Design in Irish Tertiary Education</a:t>
            </a:r>
            <a:endParaRPr lang="en-US" sz="2000" dirty="0"/>
          </a:p>
          <a:p>
            <a:pPr algn="ctr"/>
            <a:endParaRPr lang="en-US" sz="2000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2952A05F-522B-1BD6-6923-7CA95F11E219}"/>
              </a:ext>
            </a:extLst>
          </p:cNvPr>
          <p:cNvSpPr txBox="1">
            <a:spLocks/>
          </p:cNvSpPr>
          <p:nvPr/>
        </p:nvSpPr>
        <p:spPr>
          <a:xfrm>
            <a:off x="3151600" y="3215431"/>
            <a:ext cx="5689076" cy="77268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Scaling New Heights in Ireland:</a:t>
            </a:r>
            <a:endParaRPr lang="en-US" dirty="0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82C58F28-F5A7-BDBC-133C-EAB9D7B67EC1}"/>
              </a:ext>
            </a:extLst>
          </p:cNvPr>
          <p:cNvSpPr txBox="1">
            <a:spLocks/>
          </p:cNvSpPr>
          <p:nvPr/>
        </p:nvSpPr>
        <p:spPr>
          <a:xfrm>
            <a:off x="3619343" y="4970664"/>
            <a:ext cx="5027347" cy="3086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1800" b="0" err="1">
                <a:solidFill>
                  <a:schemeClr val="tx1"/>
                </a:solidFill>
                <a:latin typeface="Open Sans" panose="020B0606030504020204" pitchFamily="34" charset="0"/>
              </a:rPr>
              <a:t>Dr.</a:t>
            </a:r>
            <a:r>
              <a:rPr lang="en-GB" sz="1800" b="0">
                <a:solidFill>
                  <a:schemeClr val="tx1"/>
                </a:solidFill>
                <a:latin typeface="Open Sans" panose="020B0606030504020204" pitchFamily="34" charset="0"/>
              </a:rPr>
              <a:t> Niamh Plunkett, Maureen Haran, (ATU)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5B2199-39D4-1940-3690-C45039E9F6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19" b="13875"/>
          <a:stretch/>
        </p:blipFill>
        <p:spPr>
          <a:xfrm>
            <a:off x="3151600" y="1425549"/>
            <a:ext cx="5891300" cy="1789882"/>
          </a:xfrm>
          <a:prstGeom prst="rect">
            <a:avLst/>
          </a:prstGeom>
        </p:spPr>
      </p:pic>
      <p:pic>
        <p:nvPicPr>
          <p:cNvPr id="9" name="Picture 8" descr="HEA logo">
            <a:extLst>
              <a:ext uri="{FF2B5EF4-FFF2-40B4-BE49-F238E27FC236}">
                <a16:creationId xmlns:a16="http://schemas.microsoft.com/office/drawing/2014/main" id="{C869514D-5001-FB5A-6119-495F2A35D2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904" y="172170"/>
            <a:ext cx="2912696" cy="1480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29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808"/>
    </mc:Choice>
    <mc:Fallback xmlns="">
      <p:transition spd="slow" advTm="76808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89378-761A-3254-08BC-FE0CDF3E2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270" y="270809"/>
            <a:ext cx="3651639" cy="1038161"/>
          </a:xfrm>
        </p:spPr>
        <p:txBody>
          <a:bodyPr/>
          <a:lstStyle/>
          <a:p>
            <a:r>
              <a:rPr lang="en-GB"/>
              <a:t>What’s Next?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97D283-C871-DD0F-C602-0AC2DA9F72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91372"/>
            <a:ext cx="3789425" cy="4275254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400" b="1"/>
              <a:t>Your Call to Action</a:t>
            </a:r>
            <a:r>
              <a:rPr lang="en-GB" sz="2400"/>
              <a:t>: Begin Strategic Dialogue in Your Institution – Don’t Wait - Get moving!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b="1"/>
              <a:t>ALTITUDE Community in development- </a:t>
            </a:r>
            <a:r>
              <a:rPr lang="en-GB" sz="2400"/>
              <a:t>Express your interest (currently 95 members)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b="1"/>
              <a:t>National Adoption Process Development </a:t>
            </a:r>
            <a:r>
              <a:rPr lang="en-GB" sz="2400"/>
              <a:t>– Senior Stakeholder Group being formed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6917949-EA07-3587-C473-C410706C83FD}"/>
              </a:ext>
            </a:extLst>
          </p:cNvPr>
          <p:cNvSpPr txBox="1">
            <a:spLocks/>
          </p:cNvSpPr>
          <p:nvPr/>
        </p:nvSpPr>
        <p:spPr>
          <a:xfrm>
            <a:off x="8571986" y="1211892"/>
            <a:ext cx="2918975" cy="44342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IE" sz="2400" b="1"/>
              <a:t>For more information contact:</a:t>
            </a:r>
          </a:p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sz="2000" b="1">
                <a:hlinkClick r:id="rId3"/>
              </a:rPr>
              <a:t>maureen.haran@atu.ie</a:t>
            </a:r>
            <a:r>
              <a:rPr lang="en-US" altLang="en-US" sz="2000" b="1"/>
              <a:t> (ALTIT</a:t>
            </a:r>
            <a:r>
              <a:rPr lang="en-US" altLang="en-US" sz="2000" b="1">
                <a:solidFill>
                  <a:srgbClr val="7461AA"/>
                </a:solidFill>
              </a:rPr>
              <a:t>UD</a:t>
            </a:r>
            <a:r>
              <a:rPr lang="en-US" altLang="en-US" sz="2000" b="1"/>
              <a:t>E Project Lead) </a:t>
            </a:r>
          </a:p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sz="2000" b="1">
                <a:hlinkClick r:id="rId4"/>
              </a:rPr>
              <a:t>niamh.plunkett@atu.ie</a:t>
            </a:r>
            <a:r>
              <a:rPr lang="en-US" altLang="en-US" sz="2000" b="1"/>
              <a:t> ( Head of Teaching &amp; Learning ATU Sligo)</a:t>
            </a:r>
          </a:p>
          <a:p>
            <a:pPr fontAlgn="base">
              <a:spcBef>
                <a:spcPct val="0"/>
              </a:spcBef>
              <a:spcAft>
                <a:spcPts val="600"/>
              </a:spcAft>
            </a:pPr>
            <a:endParaRPr lang="en-US" altLang="en-US" sz="2400"/>
          </a:p>
          <a:p>
            <a:pPr marL="0" indent="0" fontAlgn="base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IE" sz="2400" b="1">
                <a:hlinkClick r:id="rId5"/>
              </a:rPr>
              <a:t>Go to the Project Webpage</a:t>
            </a:r>
            <a:endParaRPr lang="en-IE" sz="2400" b="1"/>
          </a:p>
          <a:p>
            <a:pPr marL="0" indent="0" fontAlgn="base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IE" sz="2400" b="1">
                <a:hlinkClick r:id="rId6"/>
              </a:rPr>
              <a:t>Shareable Video on the Charter</a:t>
            </a:r>
            <a:endParaRPr lang="en-IE" sz="2400" b="1"/>
          </a:p>
          <a:p>
            <a:pPr marL="0" indent="0" fontAlgn="base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US" altLang="en-US" sz="2400"/>
          </a:p>
        </p:txBody>
      </p:sp>
      <p:pic>
        <p:nvPicPr>
          <p:cNvPr id="5" name="Picture 4" descr="QR code for joining the Community of Practice">
            <a:extLst>
              <a:ext uri="{FF2B5EF4-FFF2-40B4-BE49-F238E27FC236}">
                <a16:creationId xmlns:a16="http://schemas.microsoft.com/office/drawing/2014/main" id="{73AF02FB-396E-CEEE-EFC3-64CA3D9C8B2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206" y="3729827"/>
            <a:ext cx="1836799" cy="1836799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D2A1141-74D8-A8BD-5D8D-A2F7F687778E}"/>
              </a:ext>
            </a:extLst>
          </p:cNvPr>
          <p:cNvSpPr txBox="1">
            <a:spLocks/>
          </p:cNvSpPr>
          <p:nvPr/>
        </p:nvSpPr>
        <p:spPr>
          <a:xfrm>
            <a:off x="4378789" y="2299104"/>
            <a:ext cx="3169085" cy="16855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IE" sz="2400" b="1"/>
              <a:t>Join the ALTITUDE Community mailing list for news and updates to your inbox: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007AD72-5A13-03C9-088E-35C7EDF9E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95" b="16462"/>
          <a:stretch/>
        </p:blipFill>
        <p:spPr>
          <a:xfrm>
            <a:off x="4173177" y="1134007"/>
            <a:ext cx="3169085" cy="1038161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409E640-48AD-EBB8-EF28-1CC751FAE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926909" y="1277655"/>
            <a:ext cx="11847" cy="42212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6688BBA-9DC4-124C-2D93-9C910C86F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708935" y="1277655"/>
            <a:ext cx="11847" cy="42212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5367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1981C91-8189-DA9B-EB9F-C0FECDCFDBB7}"/>
              </a:ext>
            </a:extLst>
          </p:cNvPr>
          <p:cNvSpPr txBox="1"/>
          <p:nvPr/>
        </p:nvSpPr>
        <p:spPr>
          <a:xfrm>
            <a:off x="1379" y="207582"/>
            <a:ext cx="4941093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chemeClr val="bg1"/>
                </a:solidFill>
                <a:ea typeface="Calibri"/>
                <a:cs typeface="Calibri"/>
              </a:rPr>
              <a:t>ATU UD/ UDL Development Timeline</a:t>
            </a:r>
          </a:p>
        </p:txBody>
      </p:sp>
      <p:pic>
        <p:nvPicPr>
          <p:cNvPr id="4" name="Picture 3" descr="A diagram of a company&#10;&#10;Description automatically generated with medium confidence">
            <a:extLst>
              <a:ext uri="{FF2B5EF4-FFF2-40B4-BE49-F238E27FC236}">
                <a16:creationId xmlns:a16="http://schemas.microsoft.com/office/drawing/2014/main" id="{3FC6C00F-1DD9-FC7B-FD8D-B9884C0FE3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452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"/>
    </mc:Choice>
    <mc:Fallback xmlns="">
      <p:transition spd="slow" advTm="9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C01F0-A20E-C9B9-A1A8-F6E5B9C98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4374" y="261356"/>
            <a:ext cx="6527104" cy="1325563"/>
          </a:xfrm>
        </p:spPr>
        <p:txBody>
          <a:bodyPr/>
          <a:lstStyle/>
          <a:p>
            <a:r>
              <a:rPr lang="en-GB"/>
              <a:t>Policy and Sectoral Context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7076BFD-2A20-AE33-AD84-A8C32855E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2244" b="218"/>
          <a:stretch/>
        </p:blipFill>
        <p:spPr>
          <a:xfrm>
            <a:off x="3746889" y="2731237"/>
            <a:ext cx="1122744" cy="1086424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C8AEFBC1-5E38-C521-9F24-0ED022E372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520522" y="1486710"/>
            <a:ext cx="3575478" cy="3575478"/>
          </a:xfrm>
          <a:prstGeom prst="rect">
            <a:avLst/>
          </a:prstGeom>
        </p:spPr>
      </p:pic>
      <p:pic>
        <p:nvPicPr>
          <p:cNvPr id="11" name="Picture 10" descr="QR code for context information.">
            <a:extLst>
              <a:ext uri="{FF2B5EF4-FFF2-40B4-BE49-F238E27FC236}">
                <a16:creationId xmlns:a16="http://schemas.microsoft.com/office/drawing/2014/main" id="{583342E7-BEEC-C9D7-7650-0EA9D0D107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16767" y="1841676"/>
            <a:ext cx="2842786" cy="2830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681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"/>
    </mc:Choice>
    <mc:Fallback xmlns="">
      <p:transition spd="slow" advTm="7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National Collaborators&#10;&#10;AHEAD (Lead Collab)&#10;Education &amp; Training Boards Ireland (ETBI)&#10;Irish Universities Association (IUA)&#10;National Tertiary Office &#10;SOLAS&#10;Technological Higher Education Association (THEA)&#10;&#10;Official HE Partners&#10;&#10;ATU (Lead)&#10;MTU (Partner)&#10;UCD (Partner)&#10;UoG (Partner)&#10;&#10;Regional Collaborators&#10;&#10;&#10;CETB&#10;CDETB&#10;DCU &#10;Donegal ETB &#10;Hibernia College&#10;IADT&#10;LMETB&#10;MU&#10;MIC&#10;MSLETB&#10;SETU&#10;TCD&#10;Tipperary ETB&#10;TUD&#10;TUS&#10;UCC&#10;UL">
            <a:extLst>
              <a:ext uri="{FF2B5EF4-FFF2-40B4-BE49-F238E27FC236}">
                <a16:creationId xmlns:a16="http://schemas.microsoft.com/office/drawing/2014/main" id="{CE3AC290-D9B2-2F98-E563-42DD6314CB7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66" y="0"/>
            <a:ext cx="12233095" cy="6881116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DD673195-649C-3630-9BAE-DED099126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75" y="0"/>
            <a:ext cx="2376948" cy="1286694"/>
          </a:xfrm>
        </p:spPr>
        <p:txBody>
          <a:bodyPr>
            <a:normAutofit/>
          </a:bodyPr>
          <a:lstStyle/>
          <a:p>
            <a:r>
              <a:rPr lang="en-IE" sz="4000" b="1">
                <a:solidFill>
                  <a:schemeClr val="tx1">
                    <a:lumMod val="85000"/>
                    <a:lumOff val="15000"/>
                  </a:schemeClr>
                </a:solidFill>
              </a:rPr>
              <a:t>Who’s Involved?</a:t>
            </a:r>
          </a:p>
        </p:txBody>
      </p:sp>
    </p:spTree>
    <p:extLst>
      <p:ext uri="{BB962C8B-B14F-4D97-AF65-F5344CB8AC3E}">
        <p14:creationId xmlns:p14="http://schemas.microsoft.com/office/powerpoint/2010/main" val="1896310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8"/>
    </mc:Choice>
    <mc:Fallback xmlns="">
      <p:transition spd="slow" advTm="278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ED2EB-B1C5-BABD-8552-A85C4610F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5087" y="322893"/>
            <a:ext cx="5545639" cy="786562"/>
          </a:xfrm>
        </p:spPr>
        <p:txBody>
          <a:bodyPr>
            <a:normAutofit fontScale="90000"/>
          </a:bodyPr>
          <a:lstStyle/>
          <a:p>
            <a:pPr algn="ctr"/>
            <a:r>
              <a:rPr lang="en-IE" sz="4000"/>
              <a:t>ALTIT</a:t>
            </a:r>
            <a:r>
              <a:rPr lang="en-IE" sz="4000">
                <a:solidFill>
                  <a:srgbClr val="7660BD"/>
                </a:solidFill>
              </a:rPr>
              <a:t>UD</a:t>
            </a:r>
            <a:r>
              <a:rPr lang="en-IE" sz="4000"/>
              <a:t>E</a:t>
            </a:r>
            <a:r>
              <a:rPr lang="en-IE"/>
              <a:t> - Project Outputs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416749-D32F-0549-4A31-5FF9CE8869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689662" y="3391566"/>
            <a:ext cx="6857999" cy="74869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297F6B3C-9AB9-35E6-EB81-724A7AAC00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71753" y="1309147"/>
            <a:ext cx="794031" cy="794031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7A5A90A5-5F14-2FB5-9F5A-FDBB5277BD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000403" y="2763052"/>
            <a:ext cx="597149" cy="597149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4A90E3C9-79AE-3348-C81A-B96BBD8D50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050216" y="4953358"/>
            <a:ext cx="708923" cy="70892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29ED3F2-8947-F144-4647-3FC851527921}"/>
              </a:ext>
            </a:extLst>
          </p:cNvPr>
          <p:cNvSpPr txBox="1"/>
          <p:nvPr/>
        </p:nvSpPr>
        <p:spPr>
          <a:xfrm>
            <a:off x="7998574" y="2080940"/>
            <a:ext cx="2538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/>
              <a:t>ALTIT</a:t>
            </a:r>
            <a:r>
              <a:rPr lang="en-GB" sz="2400" b="1">
                <a:solidFill>
                  <a:srgbClr val="7660BD"/>
                </a:solidFill>
              </a:rPr>
              <a:t>UD</a:t>
            </a:r>
            <a:r>
              <a:rPr lang="en-GB" sz="2400"/>
              <a:t>E Charter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C9D167F-6F43-FE86-B06C-8DF4B2B3278B}"/>
              </a:ext>
            </a:extLst>
          </p:cNvPr>
          <p:cNvSpPr txBox="1"/>
          <p:nvPr/>
        </p:nvSpPr>
        <p:spPr>
          <a:xfrm>
            <a:off x="7940666" y="3376311"/>
            <a:ext cx="292802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/>
              <a:t>UNLOCKING INCLUSION TOOLKIT – </a:t>
            </a:r>
            <a:r>
              <a:rPr lang="en-GB" sz="2000"/>
              <a:t>Supporting Implementation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CC151D1-237E-B74A-F515-70E354D46D3B}"/>
              </a:ext>
            </a:extLst>
          </p:cNvPr>
          <p:cNvSpPr txBox="1"/>
          <p:nvPr/>
        </p:nvSpPr>
        <p:spPr>
          <a:xfrm>
            <a:off x="8462456" y="5715636"/>
            <a:ext cx="2270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/>
              <a:t>Technical Report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2EC01F0-A20E-C9B9-A1A8-F6E5B9C9853B}"/>
              </a:ext>
            </a:extLst>
          </p:cNvPr>
          <p:cNvSpPr txBox="1">
            <a:spLocks/>
          </p:cNvSpPr>
          <p:nvPr/>
        </p:nvSpPr>
        <p:spPr>
          <a:xfrm>
            <a:off x="237398" y="53392"/>
            <a:ext cx="625768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/>
              <a:t>Vision of the ALTIT</a:t>
            </a:r>
            <a:r>
              <a:rPr lang="en-GB" sz="3600">
                <a:solidFill>
                  <a:srgbClr val="7461AA"/>
                </a:solidFill>
              </a:rPr>
              <a:t>UD</a:t>
            </a:r>
            <a:r>
              <a:rPr lang="en-GB" sz="3600"/>
              <a:t>E Project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650CA18-1DD8-45F4-1725-CEA1178F5B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095" y="1617339"/>
            <a:ext cx="4986141" cy="3336019"/>
          </a:xfrm>
        </p:spPr>
        <p:txBody>
          <a:bodyPr vert="horz" lIns="91440" tIns="45720" rIns="91440" bIns="45720" rtlCol="0" anchor="t">
            <a:normAutofit fontScale="3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GB" sz="3200"/>
              <a:t>“</a:t>
            </a:r>
            <a:r>
              <a:rPr lang="en-GB" sz="6200"/>
              <a:t>Tertiary education institutions where </a:t>
            </a:r>
            <a:r>
              <a:rPr lang="en-GB" sz="6200" b="1">
                <a:solidFill>
                  <a:srgbClr val="7660BD"/>
                </a:solidFill>
              </a:rPr>
              <a:t>a</a:t>
            </a:r>
            <a:r>
              <a:rPr lang="en-GB" sz="6200"/>
              <a:t>ll </a:t>
            </a:r>
            <a:r>
              <a:rPr lang="en-GB" sz="6200" b="1">
                <a:solidFill>
                  <a:srgbClr val="7660BD"/>
                </a:solidFill>
              </a:rPr>
              <a:t>l</a:t>
            </a:r>
            <a:r>
              <a:rPr lang="en-GB" sz="6200"/>
              <a:t>earners are </a:t>
            </a:r>
            <a:r>
              <a:rPr lang="en-GB" sz="6200" b="1">
                <a:solidFill>
                  <a:srgbClr val="7660BD"/>
                </a:solidFill>
              </a:rPr>
              <a:t>t</a:t>
            </a:r>
            <a:r>
              <a:rPr lang="en-GB" sz="6200"/>
              <a:t>ransformatively </a:t>
            </a:r>
            <a:r>
              <a:rPr lang="en-GB" sz="6200" b="1">
                <a:solidFill>
                  <a:srgbClr val="7660BD"/>
                </a:solidFill>
              </a:rPr>
              <a:t>i</a:t>
            </a:r>
            <a:r>
              <a:rPr lang="en-GB" sz="6200"/>
              <a:t>ncluded through </a:t>
            </a:r>
            <a:r>
              <a:rPr lang="en-GB" sz="6200" b="1">
                <a:solidFill>
                  <a:srgbClr val="7660BD"/>
                </a:solidFill>
              </a:rPr>
              <a:t>u</a:t>
            </a:r>
            <a:r>
              <a:rPr lang="en-GB" sz="6200"/>
              <a:t>niversal </a:t>
            </a:r>
            <a:r>
              <a:rPr lang="en-GB" sz="6200" b="1">
                <a:solidFill>
                  <a:srgbClr val="7660BD"/>
                </a:solidFill>
              </a:rPr>
              <a:t>d</a:t>
            </a:r>
            <a:r>
              <a:rPr lang="en-GB" sz="6200"/>
              <a:t>esign in </a:t>
            </a:r>
            <a:r>
              <a:rPr lang="en-GB" sz="6200" b="1">
                <a:solidFill>
                  <a:srgbClr val="7660BD"/>
                </a:solidFill>
              </a:rPr>
              <a:t>e</a:t>
            </a:r>
            <a:r>
              <a:rPr lang="en-GB" sz="6200"/>
              <a:t>ducation.”</a:t>
            </a:r>
          </a:p>
          <a:p>
            <a:pPr marL="0" indent="0">
              <a:buNone/>
            </a:pPr>
            <a:endParaRPr lang="en-GB" sz="2400"/>
          </a:p>
          <a:p>
            <a:pPr marL="0" indent="0" algn="ctr">
              <a:buNone/>
            </a:pPr>
            <a:r>
              <a:rPr lang="en-GB" sz="6000" b="1"/>
              <a:t>Mission of the Project</a:t>
            </a:r>
          </a:p>
          <a:p>
            <a:pPr marL="0" indent="0">
              <a:buNone/>
            </a:pPr>
            <a:endParaRPr lang="en-GB" sz="2400"/>
          </a:p>
          <a:p>
            <a:pPr marL="0" indent="0">
              <a:lnSpc>
                <a:spcPct val="120000"/>
              </a:lnSpc>
              <a:buNone/>
            </a:pPr>
            <a:r>
              <a:rPr lang="en-GB" sz="5000">
                <a:cs typeface="Calibri"/>
              </a:rPr>
              <a:t>“To support HEIs and ETBs to make sustainable progress towards systemically embedding a universal design approach, which places human diversity at the heart of tertiary education design and fosters student success for all.”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77739DF4-14F0-485C-CD7D-149D225AA9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0451" y="1617339"/>
            <a:ext cx="754156" cy="754156"/>
          </a:xfrm>
          <a:prstGeom prst="rect">
            <a:avLst/>
          </a:prstGeom>
        </p:spPr>
      </p:pic>
      <p:pic>
        <p:nvPicPr>
          <p:cNvPr id="9" name="Graphic 8" descr="Train Tracks with solid fill">
            <a:extLst>
              <a:ext uri="{FF2B5EF4-FFF2-40B4-BE49-F238E27FC236}">
                <a16:creationId xmlns:a16="http://schemas.microsoft.com/office/drawing/2014/main" id="{212AA9C9-3177-4223-E82A-53463F2B7CE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0" y="3429000"/>
            <a:ext cx="874829" cy="874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501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4"/>
    </mc:Choice>
    <mc:Fallback xmlns="">
      <p:transition spd="slow" advTm="444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9B1DA-C678-A12A-5F01-9ABAA1A755C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1526655"/>
            <a:ext cx="10515600" cy="728663"/>
          </a:xfrm>
        </p:spPr>
        <p:txBody>
          <a:bodyPr/>
          <a:lstStyle/>
          <a:p>
            <a:pPr algn="ctr"/>
            <a:r>
              <a:rPr lang="en-IE">
                <a:solidFill>
                  <a:schemeClr val="tx1">
                    <a:lumMod val="85000"/>
                    <a:lumOff val="15000"/>
                  </a:schemeClr>
                </a:solidFill>
              </a:rPr>
              <a:t>Development of the Charter</a:t>
            </a:r>
          </a:p>
        </p:txBody>
      </p:sp>
      <p:graphicFrame>
        <p:nvGraphicFramePr>
          <p:cNvPr id="5" name="Table 5" descr="Structure of the Charter">
            <a:extLst>
              <a:ext uri="{FF2B5EF4-FFF2-40B4-BE49-F238E27FC236}">
                <a16:creationId xmlns:a16="http://schemas.microsoft.com/office/drawing/2014/main" id="{F92D0997-AF48-0FB7-0374-E10EB3F97D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1787817"/>
              </p:ext>
            </p:extLst>
          </p:nvPr>
        </p:nvGraphicFramePr>
        <p:xfrm>
          <a:off x="552450" y="2312675"/>
          <a:ext cx="11087100" cy="22900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1775">
                  <a:extLst>
                    <a:ext uri="{9D8B030D-6E8A-4147-A177-3AD203B41FA5}">
                      <a16:colId xmlns:a16="http://schemas.microsoft.com/office/drawing/2014/main" val="1053324280"/>
                    </a:ext>
                  </a:extLst>
                </a:gridCol>
                <a:gridCol w="2771775">
                  <a:extLst>
                    <a:ext uri="{9D8B030D-6E8A-4147-A177-3AD203B41FA5}">
                      <a16:colId xmlns:a16="http://schemas.microsoft.com/office/drawing/2014/main" val="3209086150"/>
                    </a:ext>
                  </a:extLst>
                </a:gridCol>
                <a:gridCol w="2771775">
                  <a:extLst>
                    <a:ext uri="{9D8B030D-6E8A-4147-A177-3AD203B41FA5}">
                      <a16:colId xmlns:a16="http://schemas.microsoft.com/office/drawing/2014/main" val="879712707"/>
                    </a:ext>
                  </a:extLst>
                </a:gridCol>
                <a:gridCol w="2771775">
                  <a:extLst>
                    <a:ext uri="{9D8B030D-6E8A-4147-A177-3AD203B41FA5}">
                      <a16:colId xmlns:a16="http://schemas.microsoft.com/office/drawing/2014/main" val="923241926"/>
                    </a:ext>
                  </a:extLst>
                </a:gridCol>
              </a:tblGrid>
              <a:tr h="787540">
                <a:tc gridSpan="4">
                  <a:txBody>
                    <a:bodyPr/>
                    <a:lstStyle/>
                    <a:p>
                      <a:pPr algn="ctr"/>
                      <a:r>
                        <a:rPr lang="en-IE" sz="2400"/>
                        <a:t>Strategic Foundations &amp; Scaffolding</a:t>
                      </a:r>
                    </a:p>
                  </a:txBody>
                  <a:tcPr anchor="ctr">
                    <a:solidFill>
                      <a:srgbClr val="00204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5919487"/>
                  </a:ext>
                </a:extLst>
              </a:tr>
              <a:tr h="150246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1" i="0" u="none" strike="noStrike">
                          <a:solidFill>
                            <a:srgbClr val="262626"/>
                          </a:solidFill>
                          <a:effectLst/>
                          <a:latin typeface="Calibri" panose="020F0502020204030204" pitchFamily="34" charset="0"/>
                        </a:rPr>
                        <a:t>Learning, Teaching &amp; Assessment</a:t>
                      </a:r>
                    </a:p>
                  </a:txBody>
                  <a:tcPr marL="9525" marR="9525" marT="9525" marB="0" anchor="ctr">
                    <a:solidFill>
                      <a:srgbClr val="38BF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1" i="0" u="none" strike="noStrike">
                          <a:solidFill>
                            <a:srgbClr val="262626"/>
                          </a:solidFill>
                          <a:effectLst/>
                          <a:latin typeface="Calibri" panose="020F0502020204030204" pitchFamily="34" charset="0"/>
                        </a:rPr>
                        <a:t>Supports, Services &amp; Social Engagement</a:t>
                      </a:r>
                    </a:p>
                  </a:txBody>
                  <a:tcPr marL="9525" marR="9525" marT="9525" marB="0" anchor="ctr">
                    <a:solidFill>
                      <a:srgbClr val="F05C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1" i="0" u="none" strike="noStrike">
                          <a:solidFill>
                            <a:srgbClr val="262626"/>
                          </a:solidFill>
                          <a:effectLst/>
                          <a:latin typeface="Calibri" panose="020F0502020204030204" pitchFamily="34" charset="0"/>
                        </a:rPr>
                        <a:t>Physical Environment</a:t>
                      </a:r>
                    </a:p>
                  </a:txBody>
                  <a:tcPr marL="9525" marR="9525" marT="9525" marB="0" anchor="ctr">
                    <a:solidFill>
                      <a:srgbClr val="F9A0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1" i="0" u="none" strike="noStrike">
                          <a:solidFill>
                            <a:srgbClr val="262626"/>
                          </a:solidFill>
                          <a:effectLst/>
                          <a:latin typeface="Calibri" panose="020F0502020204030204" pitchFamily="34" charset="0"/>
                        </a:rPr>
                        <a:t>Digital Environment</a:t>
                      </a:r>
                    </a:p>
                  </a:txBody>
                  <a:tcPr marL="9525" marR="9525" marT="9525" marB="0" anchor="ctr">
                    <a:solidFill>
                      <a:srgbClr val="7660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297302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2FB4DEB-B342-8E85-EC52-0BFD5CD7D458}"/>
              </a:ext>
            </a:extLst>
          </p:cNvPr>
          <p:cNvSpPr txBox="1"/>
          <p:nvPr/>
        </p:nvSpPr>
        <p:spPr>
          <a:xfrm>
            <a:off x="5872911" y="4660040"/>
            <a:ext cx="58592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2400"/>
              <a:t>(Burgstahler, 2009; Kelly &amp; Padden, 2018)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366578-53EF-4C1D-A162-6473EFA09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453" y="-55578"/>
            <a:ext cx="3889094" cy="1732362"/>
          </a:xfrm>
          <a:prstGeom prst="rect">
            <a:avLst/>
          </a:prstGeom>
        </p:spPr>
      </p:pic>
      <p:graphicFrame>
        <p:nvGraphicFramePr>
          <p:cNvPr id="9" name="Diagram 8" descr="Development Process">
            <a:extLst>
              <a:ext uri="{FF2B5EF4-FFF2-40B4-BE49-F238E27FC236}">
                <a16:creationId xmlns:a16="http://schemas.microsoft.com/office/drawing/2014/main" id="{7BB2A4B4-30B5-F3FC-81E2-9B4CD13681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19929776"/>
              </p:ext>
            </p:extLst>
          </p:nvPr>
        </p:nvGraphicFramePr>
        <p:xfrm>
          <a:off x="552449" y="5331345"/>
          <a:ext cx="11087099" cy="14782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6D4C7031-068D-3206-FF3A-D7B05BD18A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893671" y="5121705"/>
            <a:ext cx="381964" cy="329279"/>
          </a:xfrm>
          <a:prstGeom prst="triangle">
            <a:avLst/>
          </a:prstGeom>
          <a:solidFill>
            <a:srgbClr val="00204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0DAE952D-B83A-ABD7-8B05-E1B34ED337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905016" y="5108922"/>
            <a:ext cx="381964" cy="329279"/>
          </a:xfrm>
          <a:prstGeom prst="triangle">
            <a:avLst/>
          </a:prstGeom>
          <a:solidFill>
            <a:srgbClr val="00204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199D83F1-448F-1080-E7F1-E08E5139CB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16365" y="5121705"/>
            <a:ext cx="381964" cy="329279"/>
          </a:xfrm>
          <a:prstGeom prst="triangle">
            <a:avLst/>
          </a:prstGeom>
          <a:solidFill>
            <a:srgbClr val="00204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84139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Picture 239" descr="Example of ATU's adoption strategy for implementing  the ALTITUDE Charter.">
            <a:extLst>
              <a:ext uri="{FF2B5EF4-FFF2-40B4-BE49-F238E27FC236}">
                <a16:creationId xmlns:a16="http://schemas.microsoft.com/office/drawing/2014/main" id="{74F4F7D6-C12A-259F-21B7-582B0B2451A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3014"/>
          <a:stretch/>
        </p:blipFill>
        <p:spPr>
          <a:xfrm>
            <a:off x="2351638" y="0"/>
            <a:ext cx="7964714" cy="665132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D88C3F8-4907-0E8E-75D3-9AA1C6438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12563" b="12117"/>
          <a:stretch/>
        </p:blipFill>
        <p:spPr>
          <a:xfrm rot="20205866">
            <a:off x="237770" y="366960"/>
            <a:ext cx="2201188" cy="16579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9A8AB57-E7CE-887D-2A4B-B63431F06B51}"/>
              </a:ext>
            </a:extLst>
          </p:cNvPr>
          <p:cNvSpPr txBox="1"/>
          <p:nvPr/>
        </p:nvSpPr>
        <p:spPr>
          <a:xfrm>
            <a:off x="4667250" y="4857750"/>
            <a:ext cx="2857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5" tooltip="https://biblicalpreaching.net/2013/02/21/beware-of-exemplar-persona-illustrations/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6" tooltip="https://creativecommons.org/licenses/by-nc-nd/3.0/"/>
              </a:rPr>
              <a:t>CC BY-NC-ND</a:t>
            </a:r>
            <a:endParaRPr lang="en-GB" sz="9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7CBC5B2-876F-004F-EFA9-8662518093C4}"/>
              </a:ext>
            </a:extLst>
          </p:cNvPr>
          <p:cNvSpPr txBox="1"/>
          <p:nvPr/>
        </p:nvSpPr>
        <p:spPr>
          <a:xfrm>
            <a:off x="2202656" y="115439"/>
            <a:ext cx="232171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ATU Adoption Plan</a:t>
            </a:r>
          </a:p>
        </p:txBody>
      </p:sp>
    </p:spTree>
    <p:extLst>
      <p:ext uri="{BB962C8B-B14F-4D97-AF65-F5344CB8AC3E}">
        <p14:creationId xmlns:p14="http://schemas.microsoft.com/office/powerpoint/2010/main" val="16739205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3D8264-4B65-CA59-B890-452D3571A5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>
            <a:extLst>
              <a:ext uri="{FF2B5EF4-FFF2-40B4-BE49-F238E27FC236}">
                <a16:creationId xmlns:a16="http://schemas.microsoft.com/office/drawing/2014/main" id="{FB3E9003-DF80-CB9E-1B02-815B0635D04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663832" y="86938"/>
            <a:ext cx="9170750" cy="1090395"/>
          </a:xfrm>
        </p:spPr>
        <p:txBody>
          <a:bodyPr/>
          <a:lstStyle/>
          <a:p>
            <a:r>
              <a:rPr lang="en-GB"/>
              <a:t>Inside the ALTITUDE Charter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98A34E-2335-9687-5239-123C51D7D830}"/>
              </a:ext>
            </a:extLst>
          </p:cNvPr>
          <p:cNvSpPr txBox="1"/>
          <p:nvPr/>
        </p:nvSpPr>
        <p:spPr>
          <a:xfrm>
            <a:off x="375083" y="2098465"/>
            <a:ext cx="5598329" cy="923330"/>
          </a:xfrm>
          <a:prstGeom prst="rect">
            <a:avLst/>
          </a:prstGeom>
          <a:solidFill>
            <a:srgbClr val="F0F0F0"/>
          </a:solidFill>
          <a:ln>
            <a:solidFill>
              <a:srgbClr val="00204D"/>
            </a:solidFill>
          </a:ln>
        </p:spPr>
        <p:txBody>
          <a:bodyPr wrap="square" rtlCol="0">
            <a:spAutoFit/>
          </a:bodyPr>
          <a:lstStyle/>
          <a:p>
            <a:r>
              <a:rPr lang="en-GB" b="1">
                <a:solidFill>
                  <a:schemeClr val="accent1">
                    <a:lumMod val="50000"/>
                  </a:schemeClr>
                </a:solidFill>
              </a:rPr>
              <a:t>Implementation </a:t>
            </a:r>
          </a:p>
          <a:p>
            <a:r>
              <a:rPr lang="en-GB" b="1">
                <a:solidFill>
                  <a:schemeClr val="accent1">
                    <a:lumMod val="50000"/>
                  </a:schemeClr>
                </a:solidFill>
              </a:rPr>
              <a:t>Committee/ </a:t>
            </a:r>
          </a:p>
          <a:p>
            <a:r>
              <a:rPr lang="en-GB" b="1">
                <a:solidFill>
                  <a:schemeClr val="accent1">
                    <a:lumMod val="50000"/>
                  </a:schemeClr>
                </a:solidFill>
              </a:rPr>
              <a:t>Working Group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DB1AF03-76E1-7FF7-606E-A70F1DD8D6CC}"/>
              </a:ext>
            </a:extLst>
          </p:cNvPr>
          <p:cNvSpPr/>
          <p:nvPr/>
        </p:nvSpPr>
        <p:spPr>
          <a:xfrm>
            <a:off x="8223434" y="1395124"/>
            <a:ext cx="2321082" cy="2321082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/>
              <a:t>Develop Strategic Enablers Over Time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F9E5EBF-875C-E993-754F-83FAD01A55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231838" y="4177300"/>
            <a:ext cx="0" cy="1085886"/>
          </a:xfrm>
          <a:prstGeom prst="line">
            <a:avLst/>
          </a:prstGeom>
          <a:ln w="28575">
            <a:solidFill>
              <a:srgbClr val="38BFD8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974644C-429F-8E98-BCE2-2A2A38E308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424473" y="4177300"/>
            <a:ext cx="0" cy="1085886"/>
          </a:xfrm>
          <a:prstGeom prst="line">
            <a:avLst/>
          </a:prstGeom>
          <a:ln w="28575">
            <a:solidFill>
              <a:srgbClr val="F05C64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198127C-7EEE-7C10-75E4-EA39CF9F79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565376" y="4177300"/>
            <a:ext cx="0" cy="1085886"/>
          </a:xfrm>
          <a:prstGeom prst="line">
            <a:avLst/>
          </a:prstGeom>
          <a:ln w="28575">
            <a:solidFill>
              <a:srgbClr val="F9A02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ED61DE8-F8BF-5D7B-EE46-D0AC6713D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712397" y="4177300"/>
            <a:ext cx="19049" cy="1085886"/>
          </a:xfrm>
          <a:prstGeom prst="line">
            <a:avLst/>
          </a:prstGeom>
          <a:ln w="28575">
            <a:solidFill>
              <a:srgbClr val="7660BD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6E2E3C83-FF11-672A-C2E8-5502F26B87BF}"/>
              </a:ext>
            </a:extLst>
          </p:cNvPr>
          <p:cNvSpPr txBox="1"/>
          <p:nvPr/>
        </p:nvSpPr>
        <p:spPr>
          <a:xfrm>
            <a:off x="1682992" y="4805235"/>
            <a:ext cx="463981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>
                <a:solidFill>
                  <a:schemeClr val="accent1">
                    <a:lumMod val="50000"/>
                  </a:schemeClr>
                </a:solidFill>
              </a:rPr>
              <a:t>Advance Pillar-Based Goals and Related Actions</a:t>
            </a:r>
          </a:p>
        </p:txBody>
      </p:sp>
      <p:graphicFrame>
        <p:nvGraphicFramePr>
          <p:cNvPr id="3" name="Table 2" descr="The 4 Pillars">
            <a:extLst>
              <a:ext uri="{FF2B5EF4-FFF2-40B4-BE49-F238E27FC236}">
                <a16:creationId xmlns:a16="http://schemas.microsoft.com/office/drawing/2014/main" id="{EBAA85DB-658C-BB48-EFA2-82FD7C04DB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5082986"/>
              </p:ext>
            </p:extLst>
          </p:nvPr>
        </p:nvGraphicFramePr>
        <p:xfrm>
          <a:off x="1663832" y="5263186"/>
          <a:ext cx="4639812" cy="1085886"/>
        </p:xfrm>
        <a:graphic>
          <a:graphicData uri="http://schemas.openxmlformats.org/drawingml/2006/table">
            <a:tbl>
              <a:tblPr firstRow="1"/>
              <a:tblGrid>
                <a:gridCol w="1159953">
                  <a:extLst>
                    <a:ext uri="{9D8B030D-6E8A-4147-A177-3AD203B41FA5}">
                      <a16:colId xmlns:a16="http://schemas.microsoft.com/office/drawing/2014/main" val="672689762"/>
                    </a:ext>
                  </a:extLst>
                </a:gridCol>
                <a:gridCol w="1159953">
                  <a:extLst>
                    <a:ext uri="{9D8B030D-6E8A-4147-A177-3AD203B41FA5}">
                      <a16:colId xmlns:a16="http://schemas.microsoft.com/office/drawing/2014/main" val="139643755"/>
                    </a:ext>
                  </a:extLst>
                </a:gridCol>
                <a:gridCol w="1159953">
                  <a:extLst>
                    <a:ext uri="{9D8B030D-6E8A-4147-A177-3AD203B41FA5}">
                      <a16:colId xmlns:a16="http://schemas.microsoft.com/office/drawing/2014/main" val="292371680"/>
                    </a:ext>
                  </a:extLst>
                </a:gridCol>
                <a:gridCol w="1159953">
                  <a:extLst>
                    <a:ext uri="{9D8B030D-6E8A-4147-A177-3AD203B41FA5}">
                      <a16:colId xmlns:a16="http://schemas.microsoft.com/office/drawing/2014/main" val="2716324868"/>
                    </a:ext>
                  </a:extLst>
                </a:gridCol>
              </a:tblGrid>
              <a:tr h="1085886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>
                          <a:solidFill>
                            <a:srgbClr val="262626"/>
                          </a:solidFill>
                          <a:effectLst/>
                          <a:latin typeface="Calibri" panose="020F0502020204030204" pitchFamily="34" charset="0"/>
                        </a:rPr>
                        <a:t>Learning, Teaching, &amp; Assessment</a:t>
                      </a:r>
                    </a:p>
                  </a:txBody>
                  <a:tcPr marL="65591" marR="7287" marT="728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BF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>
                          <a:solidFill>
                            <a:srgbClr val="262626"/>
                          </a:solidFill>
                          <a:effectLst/>
                          <a:latin typeface="Calibri" panose="020F0502020204030204" pitchFamily="34" charset="0"/>
                        </a:rPr>
                        <a:t>Supports, Services &amp; Social Engagement</a:t>
                      </a:r>
                    </a:p>
                  </a:txBody>
                  <a:tcPr marL="65591" marR="7287" marT="728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5C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>
                          <a:solidFill>
                            <a:srgbClr val="262626"/>
                          </a:solidFill>
                          <a:effectLst/>
                          <a:latin typeface="Calibri" panose="020F0502020204030204" pitchFamily="34" charset="0"/>
                        </a:rPr>
                        <a:t>Physical Environment</a:t>
                      </a:r>
                    </a:p>
                  </a:txBody>
                  <a:tcPr marL="65591" marR="7287" marT="728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A02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i="0" u="none" strike="noStrike">
                          <a:solidFill>
                            <a:srgbClr val="262626"/>
                          </a:solidFill>
                          <a:effectLst/>
                          <a:latin typeface="Calibri" panose="020F0502020204030204" pitchFamily="34" charset="0"/>
                        </a:rPr>
                        <a:t>Digital Environment</a:t>
                      </a:r>
                    </a:p>
                  </a:txBody>
                  <a:tcPr marL="65591" marR="7287" marT="728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89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6637412"/>
                  </a:ext>
                </a:extLst>
              </a:tr>
            </a:tbl>
          </a:graphicData>
        </a:graphic>
      </p:graphicFrame>
      <p:sp>
        <p:nvSpPr>
          <p:cNvPr id="6" name="Arrow: Down 5">
            <a:extLst>
              <a:ext uri="{FF2B5EF4-FFF2-40B4-BE49-F238E27FC236}">
                <a16:creationId xmlns:a16="http://schemas.microsoft.com/office/drawing/2014/main" id="{D682C78B-2349-151B-9FD0-3233236834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03250" y="6302048"/>
            <a:ext cx="257175" cy="295275"/>
          </a:xfrm>
          <a:prstGeom prst="downArrow">
            <a:avLst/>
          </a:prstGeom>
          <a:solidFill>
            <a:srgbClr val="38BFD8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F187E1DB-CF6C-221F-E9FA-07C06E952C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295885" y="6327082"/>
            <a:ext cx="257175" cy="295275"/>
          </a:xfrm>
          <a:prstGeom prst="downArrow">
            <a:avLst/>
          </a:prstGeom>
          <a:solidFill>
            <a:srgbClr val="F05C6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E5259DE1-0221-D2B5-C5FC-5A5EBF853D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436788" y="6316333"/>
            <a:ext cx="257175" cy="295275"/>
          </a:xfrm>
          <a:prstGeom prst="downArrow">
            <a:avLst/>
          </a:prstGeom>
          <a:solidFill>
            <a:srgbClr val="F9A02F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55377C3F-736B-26AD-4C7A-86DCD3949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645368" y="6294362"/>
            <a:ext cx="257175" cy="295275"/>
          </a:xfrm>
          <a:prstGeom prst="downArrow">
            <a:avLst/>
          </a:prstGeom>
          <a:solidFill>
            <a:srgbClr val="9E89E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Arrow: Down 26">
            <a:extLst>
              <a:ext uri="{FF2B5EF4-FFF2-40B4-BE49-F238E27FC236}">
                <a16:creationId xmlns:a16="http://schemas.microsoft.com/office/drawing/2014/main" id="{ECB05EEA-649A-9926-7DDC-3086733E9D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03250" y="4292169"/>
            <a:ext cx="257175" cy="295275"/>
          </a:xfrm>
          <a:prstGeom prst="downArrow">
            <a:avLst/>
          </a:prstGeom>
          <a:solidFill>
            <a:srgbClr val="38BFD8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Arrow: Down 27">
            <a:extLst>
              <a:ext uri="{FF2B5EF4-FFF2-40B4-BE49-F238E27FC236}">
                <a16:creationId xmlns:a16="http://schemas.microsoft.com/office/drawing/2014/main" id="{76D464BC-F0DD-0376-27C7-E2BD80FF0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295885" y="4317203"/>
            <a:ext cx="257175" cy="295275"/>
          </a:xfrm>
          <a:prstGeom prst="downArrow">
            <a:avLst/>
          </a:prstGeom>
          <a:solidFill>
            <a:srgbClr val="F05C6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Arrow: Down 28">
            <a:extLst>
              <a:ext uri="{FF2B5EF4-FFF2-40B4-BE49-F238E27FC236}">
                <a16:creationId xmlns:a16="http://schemas.microsoft.com/office/drawing/2014/main" id="{F150B2A5-D2C0-D270-21A7-0B7A0D89E6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446413" y="4306454"/>
            <a:ext cx="257175" cy="295275"/>
          </a:xfrm>
          <a:prstGeom prst="downArrow">
            <a:avLst/>
          </a:prstGeom>
          <a:solidFill>
            <a:srgbClr val="F9A02F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Arrow: Down 29">
            <a:extLst>
              <a:ext uri="{FF2B5EF4-FFF2-40B4-BE49-F238E27FC236}">
                <a16:creationId xmlns:a16="http://schemas.microsoft.com/office/drawing/2014/main" id="{654E9327-7434-4800-702A-084D52789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602836" y="4284483"/>
            <a:ext cx="257175" cy="295275"/>
          </a:xfrm>
          <a:prstGeom prst="downArrow">
            <a:avLst/>
          </a:prstGeom>
          <a:solidFill>
            <a:srgbClr val="9E89E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779" name="Straight Arrow Connector 1778">
            <a:extLst>
              <a:ext uri="{FF2B5EF4-FFF2-40B4-BE49-F238E27FC236}">
                <a16:creationId xmlns:a16="http://schemas.microsoft.com/office/drawing/2014/main" id="{07DDF5CF-6894-A45B-35FF-744A0BF40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V="1">
            <a:off x="6441690" y="2555665"/>
            <a:ext cx="1724025" cy="9525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78" name="Isosceles Triangle 1777">
            <a:extLst>
              <a:ext uri="{FF2B5EF4-FFF2-40B4-BE49-F238E27FC236}">
                <a16:creationId xmlns:a16="http://schemas.microsoft.com/office/drawing/2014/main" id="{E5F8A411-2EF4-8AD7-35F7-A5965F581A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5687665" y="2358797"/>
            <a:ext cx="979522" cy="427948"/>
          </a:xfrm>
          <a:prstGeom prst="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Isosceles Triangle 33">
            <a:extLst>
              <a:ext uri="{FF2B5EF4-FFF2-40B4-BE49-F238E27FC236}">
                <a16:creationId xmlns:a16="http://schemas.microsoft.com/office/drawing/2014/main" id="{48D49333-1B6C-0DA0-519B-AF0CD2F7B6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2700000">
            <a:off x="10144203" y="1530401"/>
            <a:ext cx="272902" cy="235260"/>
          </a:xfrm>
          <a:prstGeom prst="triangle">
            <a:avLst/>
          </a:prstGeom>
          <a:solidFill>
            <a:srgbClr val="F05C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Isosceles Triangle 34">
            <a:extLst>
              <a:ext uri="{FF2B5EF4-FFF2-40B4-BE49-F238E27FC236}">
                <a16:creationId xmlns:a16="http://schemas.microsoft.com/office/drawing/2014/main" id="{C6D434BF-CDEF-CB9D-19E5-25785473ED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10558652" y="2438035"/>
            <a:ext cx="272902" cy="235260"/>
          </a:xfrm>
          <a:prstGeom prst="triangle">
            <a:avLst/>
          </a:prstGeom>
          <a:solidFill>
            <a:srgbClr val="F9A02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Isosceles Triangle 35">
            <a:extLst>
              <a:ext uri="{FF2B5EF4-FFF2-40B4-BE49-F238E27FC236}">
                <a16:creationId xmlns:a16="http://schemas.microsoft.com/office/drawing/2014/main" id="{E4C42F4C-610A-168B-1397-59E812343D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8100000">
            <a:off x="10193651" y="3329830"/>
            <a:ext cx="272902" cy="235260"/>
          </a:xfrm>
          <a:prstGeom prst="triangle">
            <a:avLst/>
          </a:prstGeom>
          <a:solidFill>
            <a:srgbClr val="9E89E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694C8AA7-C1C2-A8CC-EEDE-6C56980AA3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7974829" y="1573600"/>
            <a:ext cx="1565209" cy="2398297"/>
            <a:chOff x="8789749" y="2175422"/>
            <a:chExt cx="1565209" cy="2398297"/>
          </a:xfrm>
        </p:grpSpPr>
        <p:sp>
          <p:nvSpPr>
            <p:cNvPr id="38" name="Isosceles Triangle 37">
              <a:extLst>
                <a:ext uri="{FF2B5EF4-FFF2-40B4-BE49-F238E27FC236}">
                  <a16:creationId xmlns:a16="http://schemas.microsoft.com/office/drawing/2014/main" id="{442185F4-DF2C-AEAA-1BFA-3E24D70FE4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8789749" y="2175422"/>
              <a:ext cx="272902" cy="235260"/>
            </a:xfrm>
            <a:prstGeom prst="triangle">
              <a:avLst/>
            </a:prstGeom>
            <a:solidFill>
              <a:srgbClr val="38BF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Isosceles Triangle 38">
              <a:extLst>
                <a:ext uri="{FF2B5EF4-FFF2-40B4-BE49-F238E27FC236}">
                  <a16:creationId xmlns:a16="http://schemas.microsoft.com/office/drawing/2014/main" id="{411F69AE-9866-3E78-A889-B1DE125D6D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2700000">
              <a:off x="9686428" y="2539030"/>
              <a:ext cx="272902" cy="235260"/>
            </a:xfrm>
            <a:prstGeom prst="triangle">
              <a:avLst/>
            </a:prstGeom>
            <a:solidFill>
              <a:srgbClr val="F05C6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Isosceles Triangle 39">
              <a:extLst>
                <a:ext uri="{FF2B5EF4-FFF2-40B4-BE49-F238E27FC236}">
                  <a16:creationId xmlns:a16="http://schemas.microsoft.com/office/drawing/2014/main" id="{067774AF-95D1-7DF6-989A-E41306EA0D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5400000">
              <a:off x="10100877" y="3446664"/>
              <a:ext cx="272902" cy="235260"/>
            </a:xfrm>
            <a:prstGeom prst="triangle">
              <a:avLst/>
            </a:prstGeom>
            <a:solidFill>
              <a:srgbClr val="F9A02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Isosceles Triangle 40">
              <a:extLst>
                <a:ext uri="{FF2B5EF4-FFF2-40B4-BE49-F238E27FC236}">
                  <a16:creationId xmlns:a16="http://schemas.microsoft.com/office/drawing/2014/main" id="{33B8123A-6348-9DF6-D0C1-AA12EA7481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8100000">
              <a:off x="9735876" y="4338459"/>
              <a:ext cx="272902" cy="235260"/>
            </a:xfrm>
            <a:prstGeom prst="triangle">
              <a:avLst/>
            </a:prstGeom>
            <a:solidFill>
              <a:srgbClr val="9E89E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F1E372B2-EE9E-7962-B940-E6B1D21E5F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15106" y="2098465"/>
            <a:ext cx="3858307" cy="947512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FB2BF7-6FEC-99C7-D3D3-0761C5E272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57504" y="1171751"/>
            <a:ext cx="4160284" cy="3005549"/>
          </a:xfrm>
          <a:prstGeom prst="rect">
            <a:avLst/>
          </a:prstGeom>
        </p:spPr>
      </p:pic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026A8B75-D801-4355-EF69-DBFD091F6C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274068" y="1139433"/>
            <a:ext cx="272902" cy="235260"/>
          </a:xfrm>
          <a:prstGeom prst="triangle">
            <a:avLst/>
          </a:prstGeom>
          <a:solidFill>
            <a:srgbClr val="38BF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06070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DDFB3F9-4057-FA03-22EC-7E1916560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95" r="7398" b="3761"/>
          <a:stretch/>
        </p:blipFill>
        <p:spPr>
          <a:xfrm>
            <a:off x="2818357" y="21238"/>
            <a:ext cx="8298450" cy="6836762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143B502C-F44E-69F5-2A20-D8E55533A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5050" y="1687923"/>
            <a:ext cx="794031" cy="79403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3995C31-3940-DC32-A2EA-F8850303B09D}"/>
              </a:ext>
            </a:extLst>
          </p:cNvPr>
          <p:cNvSpPr txBox="1"/>
          <p:nvPr/>
        </p:nvSpPr>
        <p:spPr>
          <a:xfrm>
            <a:off x="112734" y="151931"/>
            <a:ext cx="25386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/>
              <a:t>ALTIT</a:t>
            </a:r>
            <a:r>
              <a:rPr lang="en-GB" sz="4400">
                <a:solidFill>
                  <a:srgbClr val="7660BD"/>
                </a:solidFill>
              </a:rPr>
              <a:t>UD</a:t>
            </a:r>
            <a:r>
              <a:rPr lang="en-GB" sz="4400"/>
              <a:t>E</a:t>
            </a:r>
          </a:p>
          <a:p>
            <a:pPr algn="ctr"/>
            <a:r>
              <a:rPr lang="en-GB" sz="4400"/>
              <a:t>Charter</a:t>
            </a:r>
          </a:p>
        </p:txBody>
      </p:sp>
    </p:spTree>
    <p:extLst>
      <p:ext uri="{BB962C8B-B14F-4D97-AF65-F5344CB8AC3E}">
        <p14:creationId xmlns:p14="http://schemas.microsoft.com/office/powerpoint/2010/main" val="10894017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A942FEB19533A46AF6DE838EEB5D3A1" ma:contentTypeVersion="15" ma:contentTypeDescription="Create a new document." ma:contentTypeScope="" ma:versionID="13d672d9b38bf7531ec559fb5f52111c">
  <xsd:schema xmlns:xsd="http://www.w3.org/2001/XMLSchema" xmlns:xs="http://www.w3.org/2001/XMLSchema" xmlns:p="http://schemas.microsoft.com/office/2006/metadata/properties" xmlns:ns2="cfd7e7d9-0310-483a-aeac-4c20c5d213c6" xmlns:ns3="08ccb4e3-8c2b-42fa-955c-c88d4e1ca4ca" targetNamespace="http://schemas.microsoft.com/office/2006/metadata/properties" ma:root="true" ma:fieldsID="b8cb17ee34344e97a43dd35e8d4ab9cd" ns2:_="" ns3:_="">
    <xsd:import namespace="cfd7e7d9-0310-483a-aeac-4c20c5d213c6"/>
    <xsd:import namespace="08ccb4e3-8c2b-42fa-955c-c88d4e1ca4c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d7e7d9-0310-483a-aeac-4c20c5d213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2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eaad9230-3fe2-4acd-82bb-645646f98d9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ccb4e3-8c2b-42fa-955c-c88d4e1ca4ca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9ef2b7a7-afb1-4c4a-8a1c-b3fad7fdac22}" ma:internalName="TaxCatchAll" ma:showField="CatchAllData" ma:web="08ccb4e3-8c2b-42fa-955c-c88d4e1ca4c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fd7e7d9-0310-483a-aeac-4c20c5d213c6">
      <Terms xmlns="http://schemas.microsoft.com/office/infopath/2007/PartnerControls"/>
    </lcf76f155ced4ddcb4097134ff3c332f>
    <TaxCatchAll xmlns="08ccb4e3-8c2b-42fa-955c-c88d4e1ca4ca" xsi:nil="true"/>
  </documentManagement>
</p:properties>
</file>

<file path=customXml/itemProps1.xml><?xml version="1.0" encoding="utf-8"?>
<ds:datastoreItem xmlns:ds="http://schemas.openxmlformats.org/officeDocument/2006/customXml" ds:itemID="{54644110-8B7B-4739-A5CB-A51DD6CBE00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2528BEB-2D3C-40DB-A74F-CD91E2B99F5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fd7e7d9-0310-483a-aeac-4c20c5d213c6"/>
    <ds:schemaRef ds:uri="08ccb4e3-8c2b-42fa-955c-c88d4e1ca4c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27B07E8-6260-4A61-8AED-C26622948053}">
  <ds:schemaRefs>
    <ds:schemaRef ds:uri="047554a0-68c9-444e-a312-f02524114bc8"/>
    <ds:schemaRef ds:uri="791f1003-e7bb-4360-bb01-99e58067221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cfd7e7d9-0310-483a-aeac-4c20c5d213c6"/>
    <ds:schemaRef ds:uri="08ccb4e3-8c2b-42fa-955c-c88d4e1ca4c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</TotalTime>
  <Words>330</Words>
  <Application>Microsoft Macintosh PowerPoint</Application>
  <PresentationFormat>Widescreen</PresentationFormat>
  <Paragraphs>63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Aptos</vt:lpstr>
      <vt:lpstr>Arial</vt:lpstr>
      <vt:lpstr>Calibri</vt:lpstr>
      <vt:lpstr>Calibri Light</vt:lpstr>
      <vt:lpstr>Open Sans</vt:lpstr>
      <vt:lpstr>Wingdings</vt:lpstr>
      <vt:lpstr>Office Theme</vt:lpstr>
      <vt:lpstr>ATU &amp; Altitude</vt:lpstr>
      <vt:lpstr>PowerPoint Presentation</vt:lpstr>
      <vt:lpstr>Policy and Sectoral Context</vt:lpstr>
      <vt:lpstr>Who’s Involved?</vt:lpstr>
      <vt:lpstr>ALTITUDE - Project Outputs</vt:lpstr>
      <vt:lpstr>Development of the Charter</vt:lpstr>
      <vt:lpstr>PowerPoint Presentation</vt:lpstr>
      <vt:lpstr>Inside the ALTITUDE Charter</vt:lpstr>
      <vt:lpstr>PowerPoint Presentation</vt:lpstr>
      <vt:lpstr>What’s Next?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UD for 3 Charter</dc:title>
  <dc:creator>Maureen Haran</dc:creator>
  <cp:lastModifiedBy>Colin Lowry</cp:lastModifiedBy>
  <cp:revision>2</cp:revision>
  <cp:lastPrinted>2024-03-19T10:37:57Z</cp:lastPrinted>
  <dcterms:created xsi:type="dcterms:W3CDTF">2023-01-24T09:35:00Z</dcterms:created>
  <dcterms:modified xsi:type="dcterms:W3CDTF">2025-01-12T22:53:08Z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0x010100DA942FEB19533A46AF6DE838EEB5D3A1</vt:lpwstr>
  </property>
</Properties>
</file>