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4"/>
    <p:sldMasterId id="2147483660" r:id="rId5"/>
  </p:sldMasterIdLst>
  <p:notesMasterIdLst>
    <p:notesMasterId r:id="rId22"/>
  </p:notesMasterIdLst>
  <p:sldIdLst>
    <p:sldId id="256" r:id="rId6"/>
    <p:sldId id="275" r:id="rId7"/>
    <p:sldId id="274" r:id="rId8"/>
    <p:sldId id="273" r:id="rId9"/>
    <p:sldId id="272" r:id="rId10"/>
    <p:sldId id="271" r:id="rId11"/>
    <p:sldId id="270" r:id="rId12"/>
    <p:sldId id="269" r:id="rId13"/>
    <p:sldId id="276" r:id="rId14"/>
    <p:sldId id="278" r:id="rId15"/>
    <p:sldId id="279" r:id="rId16"/>
    <p:sldId id="280" r:id="rId17"/>
    <p:sldId id="281" r:id="rId18"/>
    <p:sldId id="282" r:id="rId19"/>
    <p:sldId id="283" r:id="rId20"/>
    <p:sldId id="266" r:id="rId21"/>
  </p:sldIdLst>
  <p:sldSz cx="18288000" cy="10287000"/>
  <p:notesSz cx="6858000" cy="9144000"/>
  <p:embeddedFontLst>
    <p:embeddedFont>
      <p:font typeface="Arial Bold" panose="020B0802020202020204" pitchFamily="34" charset="77"/>
      <p:regular r:id="rId23"/>
      <p:bold r:id="rId24"/>
    </p:embeddedFont>
    <p:embeddedFont>
      <p:font typeface="Roboto" panose="020000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5FF"/>
    <a:srgbClr val="FFB636"/>
    <a:srgbClr val="A3F985"/>
    <a:srgbClr val="090909"/>
    <a:srgbClr val="FDABDC"/>
    <a:srgbClr val="00E3BB"/>
    <a:srgbClr val="FF6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3A4A47-0E3E-44C7-A841-843A2A1C375C}" v="31" dt="2024-12-08T17:18:59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73"/>
  </p:normalViewPr>
  <p:slideViewPr>
    <p:cSldViewPr snapToGrid="0">
      <p:cViewPr varScale="1">
        <p:scale>
          <a:sx n="77" d="100"/>
          <a:sy n="77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12.01.2025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2DFE7F-B41A-A79C-198A-1AEC5B68B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D7D101-FB81-B994-8EAC-A95BA5FCBA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A2CA9B-27F8-237C-4083-C84C6E5E299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C710419-5862-815A-13DE-06BDB5EB575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8437EDB-A109-0454-95AA-C4C030A4E4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What is N-TUTORR?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60E22E-AA24-45BC-8B02-E63A3E531EA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B07CD-A8A4-4A7A-7A7F-5C03EDAEA1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47660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34042D-E83A-9034-BA7E-659E8EF17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9D55DB-9D29-76A3-BCEA-439582B9348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D7DA77-9201-21C2-E8FD-E5F2B2D5AB0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CB08C60-9196-5AAD-E76F-8B0268443C1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705B3F8-5261-E855-F711-12A4C350A9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What is N-TUTORR?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41197C-0D41-DEF9-E3A1-6D23A9ED38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F75FCF-F90E-BD46-A69F-C4117F57E5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557354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DDF4C-99CF-2E88-A561-EE91B559D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BCBFB7-CEFE-A9BE-2589-F0F40DCF32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4F1A22-F4FD-7B2A-ACE9-B99A09CDC69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93C5E6C-C91D-DC2E-4A7B-4320B9F45BE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0B28944-2F81-732A-7B27-F1E37EA43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What is N-TUTORR?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BC35E4-3E34-5051-76BE-C9F0047509E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CD70D2-B895-AE17-8AED-4160D7EB99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601062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58F3A-367F-521A-D207-1C1CDBD28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C7557A-D5FE-EBAF-94CD-7AB017BADE7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96A45-C879-B2DC-FC0A-A908E038CCD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2E0769B-9CD3-D867-AA35-4F32490E37E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36B867B-414F-2CE3-0247-DC6442A817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What is N-TUTORR?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2A6A0-5164-5BA1-264F-ECC0A92F1A9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BB15A0-7C74-BB0F-C60A-E52A62F33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585292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C9B41A-B796-906A-9E43-6F9668CE1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BEF5D6-42CB-D645-0FAF-5DF568B004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48F7B5-B7EE-D421-9F1F-9D4C950E52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5206D2E-1A72-B50C-EA45-CF0A593ED8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321D902-8682-D85C-A587-6889F9EF1E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What is N-TUTORR?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97D2C8-786E-5E3F-AF03-3A9A451658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93D912-5393-63B4-9E4F-8507E0481D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84271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100B76-5602-A0E2-7E2B-336D79003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93FB872-E3ED-D133-294F-4C1B7D7CE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9448B0-37F7-5098-9D54-89F974D1CE6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DA7F0F6-53CB-37C6-ECFB-1A016D67B0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5980287-FE17-BE51-9C81-A2746C773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What is N-TUTORR?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022A7-1E5F-7019-7F0F-EEAA0CE4644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D40113-A859-32E7-610F-2544FA34D2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9184504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E4AC52-8B73-7C76-580B-3AB2AC2B66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0550790-81E1-64CB-BE56-E79DBF1988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4EB3C4-0755-00A1-CD0A-96083516D8C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7DA5449-1D57-66E3-D2C1-AC62DD9A2EB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8525369-A77D-CBDD-24B4-B751A06352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What is N-TUTORR?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77842-F376-8FCA-3DCE-F3E6E982C92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168014-A337-E693-1A1E-1EC4250BD2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456541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More info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 Box 2x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CB2380-D14E-1F76-B33F-83247848D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906750" y="0"/>
            <a:ext cx="4762500" cy="10287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B1167-3DAB-0F3A-D355-D9921E43EF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" y="9235746"/>
            <a:ext cx="2263832" cy="7686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0AF571-8DB2-92CE-A9D8-83F9D966F6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52763" y="9235746"/>
            <a:ext cx="761955" cy="7619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DF8419-3822-B907-DD4D-CA2FE3CE83A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94222" y="9465401"/>
            <a:ext cx="1122411" cy="3664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3A8F53-FB9E-6B5D-6DB4-237DAB54FB4B}"/>
              </a:ext>
            </a:extLst>
          </p:cNvPr>
          <p:cNvSpPr txBox="1"/>
          <p:nvPr userDrawn="1"/>
        </p:nvSpPr>
        <p:spPr>
          <a:xfrm>
            <a:off x="19520807" y="1004207"/>
            <a:ext cx="2770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700"/>
          </a:p>
        </p:txBody>
      </p:sp>
      <p:sp>
        <p:nvSpPr>
          <p:cNvPr id="2" name="Title 9">
            <a:extLst>
              <a:ext uri="{FF2B5EF4-FFF2-40B4-BE49-F238E27FC236}">
                <a16:creationId xmlns:a16="http://schemas.microsoft.com/office/drawing/2014/main" id="{DA3BC6F0-073A-6760-8F9D-93E3DC41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221" y="104362"/>
            <a:ext cx="15184610" cy="167283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C10053-8D88-6051-8D78-CAAFC53C4F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4222" y="2079619"/>
            <a:ext cx="7405562" cy="6853706"/>
          </a:xfrm>
        </p:spPr>
        <p:txBody>
          <a:bodyPr numCol="1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A3BE2B5-13D2-E246-D938-2DE84B81AD85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573269" y="2079619"/>
            <a:ext cx="7405562" cy="6853706"/>
          </a:xfrm>
        </p:spPr>
        <p:txBody>
          <a:bodyPr numCol="1"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5916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B1C71F-7230-39FF-E20E-49F8E3DBB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1" y="9235746"/>
            <a:ext cx="2263832" cy="7686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4243C3-1F1F-E217-977A-DB2C5EB670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52763" y="9235746"/>
            <a:ext cx="761955" cy="7619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A135489-D321-5016-F400-64D50F4EB26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4222" y="9465401"/>
            <a:ext cx="1122411" cy="3664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3238" y="481013"/>
            <a:ext cx="14393010" cy="19883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3237" y="2620108"/>
            <a:ext cx="17505485" cy="664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5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0" b="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680257" y="7778395"/>
            <a:ext cx="2394638" cy="2023894"/>
          </a:xfrm>
          <a:custGeom>
            <a:avLst/>
            <a:gdLst/>
            <a:ahLst/>
            <a:cxnLst/>
            <a:rect l="l" t="t" r="r" b="b"/>
            <a:pathLst>
              <a:path w="2394638" h="2023894">
                <a:moveTo>
                  <a:pt x="0" y="0"/>
                </a:moveTo>
                <a:lnTo>
                  <a:pt x="2394637" y="0"/>
                </a:lnTo>
                <a:lnTo>
                  <a:pt x="2394637" y="2023894"/>
                </a:lnTo>
                <a:lnTo>
                  <a:pt x="0" y="20238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/>
          <p:cNvSpPr/>
          <p:nvPr/>
        </p:nvSpPr>
        <p:spPr>
          <a:xfrm>
            <a:off x="1028700" y="1028700"/>
            <a:ext cx="5367652" cy="3382263"/>
          </a:xfrm>
          <a:custGeom>
            <a:avLst/>
            <a:gdLst/>
            <a:ahLst/>
            <a:cxnLst/>
            <a:rect l="l" t="t" r="r" b="b"/>
            <a:pathLst>
              <a:path w="5367652" h="3382263">
                <a:moveTo>
                  <a:pt x="0" y="0"/>
                </a:moveTo>
                <a:lnTo>
                  <a:pt x="5367652" y="0"/>
                </a:lnTo>
                <a:lnTo>
                  <a:pt x="5367652" y="3382263"/>
                </a:lnTo>
                <a:lnTo>
                  <a:pt x="0" y="338226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14245633" y="6611191"/>
            <a:ext cx="3732444" cy="3675809"/>
          </a:xfrm>
          <a:custGeom>
            <a:avLst/>
            <a:gdLst/>
            <a:ahLst/>
            <a:cxnLst/>
            <a:rect l="l" t="t" r="r" b="b"/>
            <a:pathLst>
              <a:path w="4658789" h="4658789">
                <a:moveTo>
                  <a:pt x="0" y="0"/>
                </a:moveTo>
                <a:lnTo>
                  <a:pt x="4658790" y="0"/>
                </a:lnTo>
                <a:lnTo>
                  <a:pt x="4658790" y="4658789"/>
                </a:lnTo>
                <a:lnTo>
                  <a:pt x="0" y="465878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TextBox 6"/>
          <p:cNvSpPr txBox="1"/>
          <p:nvPr/>
        </p:nvSpPr>
        <p:spPr>
          <a:xfrm>
            <a:off x="7814153" y="3068976"/>
            <a:ext cx="9445147" cy="33239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5400" b="1" dirty="0">
                <a:solidFill>
                  <a:srgbClr val="303640"/>
                </a:solidFill>
                <a:latin typeface="Roboto" panose="02000000000000000000" pitchFamily="2" charset="0"/>
              </a:rPr>
              <a:t>I</a:t>
            </a:r>
            <a:r>
              <a:rPr lang="en-GB" sz="5400" b="1" i="0" dirty="0">
                <a:solidFill>
                  <a:srgbClr val="303640"/>
                </a:solidFill>
                <a:effectLst/>
                <a:latin typeface="Roboto" panose="02000000000000000000" pitchFamily="2" charset="0"/>
              </a:rPr>
              <a:t>nitial reflections on the impact of a 2 year programme of transformation across the TU sector</a:t>
            </a:r>
            <a:endParaRPr lang="en-GB" sz="5400" b="1" i="0" u="none" strike="noStrike" dirty="0">
              <a:effectLst/>
              <a:latin typeface="var(--default-font)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ADE97-D952-37B7-BCD4-6E1F9195B695}"/>
              </a:ext>
            </a:extLst>
          </p:cNvPr>
          <p:cNvSpPr txBox="1"/>
          <p:nvPr/>
        </p:nvSpPr>
        <p:spPr>
          <a:xfrm>
            <a:off x="3755152" y="7832519"/>
            <a:ext cx="9965236" cy="19697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GB" sz="3200" dirty="0">
                <a:solidFill>
                  <a:srgbClr val="303640"/>
                </a:solidFill>
                <a:latin typeface="Roboto" panose="02000000000000000000" pitchFamily="2" charset="0"/>
              </a:rPr>
              <a:t>Dr Sharon Flynn, </a:t>
            </a:r>
          </a:p>
          <a:p>
            <a:pPr algn="l"/>
            <a:r>
              <a:rPr lang="en-GB" sz="3200" dirty="0">
                <a:solidFill>
                  <a:srgbClr val="303640"/>
                </a:solidFill>
                <a:latin typeface="Roboto" panose="02000000000000000000" pitchFamily="2" charset="0"/>
              </a:rPr>
              <a:t>National Coordinator, N-TUTORR</a:t>
            </a:r>
          </a:p>
          <a:p>
            <a:pPr algn="l"/>
            <a:r>
              <a:rPr lang="en-GB" sz="3200" i="0" u="none" strike="noStrike" dirty="0">
                <a:solidFill>
                  <a:srgbClr val="303640"/>
                </a:solidFill>
                <a:effectLst/>
                <a:latin typeface="Roboto" panose="02000000000000000000" pitchFamily="2" charset="0"/>
              </a:rPr>
              <a:t>HEA Teaching &amp; Learning Conference 2024</a:t>
            </a:r>
          </a:p>
          <a:p>
            <a:pPr algn="l"/>
            <a:r>
              <a:rPr lang="en-GB" sz="3200" dirty="0">
                <a:solidFill>
                  <a:srgbClr val="303640"/>
                </a:solidFill>
                <a:latin typeface="Roboto" panose="02000000000000000000" pitchFamily="2" charset="0"/>
              </a:rPr>
              <a:t>12 December 2024</a:t>
            </a:r>
            <a:endParaRPr lang="en-GB" sz="3200" i="0" u="none" strike="noStrike" dirty="0">
              <a:effectLst/>
              <a:latin typeface="var(--default-font)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DFA062-6DAA-575D-B229-5683C2CFD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EFB74F-6284-B15D-4B7E-DE205B35C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950899"/>
            <a:ext cx="3943350" cy="3820885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Change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F15E0F3-D1C3-2797-11BD-0E9CD43F4D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22" y="965199"/>
            <a:ext cx="8701154" cy="83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46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039FB3-0AC7-1B8B-2080-DBE82EC84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550D38-C7F3-40E5-8470-CC1C4E165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950899"/>
            <a:ext cx="3943350" cy="3820885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Capacity</a:t>
            </a:r>
          </a:p>
        </p:txBody>
      </p:sp>
      <p:pic>
        <p:nvPicPr>
          <p:cNvPr id="5" name="Content Placeholder 4" descr="A person standing next to a face&#10;&#10;Description automatically generated">
            <a:extLst>
              <a:ext uri="{FF2B5EF4-FFF2-40B4-BE49-F238E27FC236}">
                <a16:creationId xmlns:a16="http://schemas.microsoft.com/office/drawing/2014/main" id="{74F782A4-333E-938C-63EE-25C8AA827A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41" y="965199"/>
            <a:ext cx="9769716" cy="83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534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04F71E-5F9B-9C35-0AD8-09F9E4EEF1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399D51-7E29-4E01-25E4-4D80A5168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950899"/>
            <a:ext cx="3943350" cy="3820885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</a:t>
            </a:r>
          </a:p>
        </p:txBody>
      </p:sp>
      <p:pic>
        <p:nvPicPr>
          <p:cNvPr id="5" name="Content Placeholder 4" descr="A person sitting on a hand&#10;&#10;Description automatically generated">
            <a:extLst>
              <a:ext uri="{FF2B5EF4-FFF2-40B4-BE49-F238E27FC236}">
                <a16:creationId xmlns:a16="http://schemas.microsoft.com/office/drawing/2014/main" id="{9AF44764-CBE7-7866-D730-C5F8AF847D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69" y="965199"/>
            <a:ext cx="9054859" cy="83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7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0B6F80-1622-9E73-B28D-27CFF6CFA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A8E6A-5E55-E153-AC89-7B206C0D7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950899"/>
            <a:ext cx="3943350" cy="3820885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5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Collaboration</a:t>
            </a:r>
          </a:p>
        </p:txBody>
      </p:sp>
      <p:pic>
        <p:nvPicPr>
          <p:cNvPr id="5" name="Content Placeholder 4" descr="A person with a backpack looking through a telescope&#10;&#10;Description automatically generated">
            <a:extLst>
              <a:ext uri="{FF2B5EF4-FFF2-40B4-BE49-F238E27FC236}">
                <a16:creationId xmlns:a16="http://schemas.microsoft.com/office/drawing/2014/main" id="{5ED11A3D-810A-2AF7-7EC8-8A2C43B25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069" y="965199"/>
            <a:ext cx="7684859" cy="83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241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7FE58E-943F-4712-4A55-3E5B1F710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B7E5B-A397-DB1D-FFEE-0CBAA7F2A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950899"/>
            <a:ext cx="3943350" cy="3820885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Students</a:t>
            </a:r>
          </a:p>
        </p:txBody>
      </p:sp>
      <p:pic>
        <p:nvPicPr>
          <p:cNvPr id="5" name="Content Placeholder 4" descr="A person sitting on a black box holding a drink&#10;&#10;Description automatically generated">
            <a:extLst>
              <a:ext uri="{FF2B5EF4-FFF2-40B4-BE49-F238E27FC236}">
                <a16:creationId xmlns:a16="http://schemas.microsoft.com/office/drawing/2014/main" id="{D318E34F-80DB-2C43-8E4A-592308B5E4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974" y="1149616"/>
            <a:ext cx="10171050" cy="798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77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collage of people in different poses&#10;&#10;Description automatically generated">
            <a:extLst>
              <a:ext uri="{FF2B5EF4-FFF2-40B4-BE49-F238E27FC236}">
                <a16:creationId xmlns:a16="http://schemas.microsoft.com/office/drawing/2014/main" id="{C62A9210-10E7-D4E9-5231-2701E5B59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579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10" b="1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1028700" y="8358010"/>
            <a:ext cx="1058674" cy="900290"/>
          </a:xfrm>
          <a:custGeom>
            <a:avLst/>
            <a:gdLst/>
            <a:ahLst/>
            <a:cxnLst/>
            <a:rect l="l" t="t" r="r" b="b"/>
            <a:pathLst>
              <a:path w="1058674" h="900290">
                <a:moveTo>
                  <a:pt x="0" y="0"/>
                </a:moveTo>
                <a:lnTo>
                  <a:pt x="1058674" y="0"/>
                </a:lnTo>
                <a:lnTo>
                  <a:pt x="1058674" y="900290"/>
                </a:lnTo>
                <a:lnTo>
                  <a:pt x="0" y="900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/>
          <p:cNvSpPr/>
          <p:nvPr/>
        </p:nvSpPr>
        <p:spPr>
          <a:xfrm>
            <a:off x="1028700" y="471604"/>
            <a:ext cx="3705526" cy="3705526"/>
          </a:xfrm>
          <a:custGeom>
            <a:avLst/>
            <a:gdLst/>
            <a:ahLst/>
            <a:cxnLst/>
            <a:rect l="l" t="t" r="r" b="b"/>
            <a:pathLst>
              <a:path w="3705526" h="3705526">
                <a:moveTo>
                  <a:pt x="0" y="0"/>
                </a:moveTo>
                <a:lnTo>
                  <a:pt x="3705526" y="0"/>
                </a:lnTo>
                <a:lnTo>
                  <a:pt x="3705526" y="3705526"/>
                </a:lnTo>
                <a:lnTo>
                  <a:pt x="0" y="37055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/>
          <p:cNvSpPr/>
          <p:nvPr/>
        </p:nvSpPr>
        <p:spPr>
          <a:xfrm>
            <a:off x="12109401" y="580645"/>
            <a:ext cx="2394638" cy="2023894"/>
          </a:xfrm>
          <a:custGeom>
            <a:avLst/>
            <a:gdLst/>
            <a:ahLst/>
            <a:cxnLst/>
            <a:rect l="l" t="t" r="r" b="b"/>
            <a:pathLst>
              <a:path w="2394638" h="2023894">
                <a:moveTo>
                  <a:pt x="0" y="0"/>
                </a:moveTo>
                <a:lnTo>
                  <a:pt x="2394638" y="0"/>
                </a:lnTo>
                <a:lnTo>
                  <a:pt x="2394638" y="2023894"/>
                </a:lnTo>
                <a:lnTo>
                  <a:pt x="0" y="20238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TextBox 7"/>
          <p:cNvSpPr txBox="1"/>
          <p:nvPr/>
        </p:nvSpPr>
        <p:spPr>
          <a:xfrm>
            <a:off x="2272229" y="8391913"/>
            <a:ext cx="6681639" cy="689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al Bold"/>
              </a:rPr>
              <a:t>linkedin.com/company/ntutorr/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272229" y="7091619"/>
            <a:ext cx="8588127" cy="585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Arial Bold"/>
              </a:rPr>
              <a:t>ntutorr.ie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7323" y="5592105"/>
            <a:ext cx="7619214" cy="7961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14"/>
              </a:lnSpc>
            </a:pPr>
            <a:r>
              <a:rPr lang="en-US" sz="4867" dirty="0">
                <a:solidFill>
                  <a:srgbClr val="000000"/>
                </a:solidFill>
                <a:latin typeface="Arial Bold"/>
              </a:rPr>
              <a:t>transforminglearning</a:t>
            </a:r>
            <a:r>
              <a:rPr lang="en-US" sz="4867">
                <a:solidFill>
                  <a:srgbClr val="000000"/>
                </a:solidFill>
                <a:latin typeface="Arial Bold"/>
              </a:rPr>
              <a:t>.ie </a:t>
            </a:r>
            <a:endParaRPr lang="en-US" sz="4867" dirty="0">
              <a:solidFill>
                <a:srgbClr val="000000"/>
              </a:solidFill>
              <a:latin typeface="Arial Bold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34E6B-3808-46F2-4256-F0E7962F624E}"/>
              </a:ext>
            </a:extLst>
          </p:cNvPr>
          <p:cNvSpPr txBox="1"/>
          <p:nvPr/>
        </p:nvSpPr>
        <p:spPr>
          <a:xfrm>
            <a:off x="9683994" y="5557128"/>
            <a:ext cx="78332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Sharon.Flynn@thea.ie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120BBFB4-6B05-8222-3D22-6C401B65FE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5875" y="6876690"/>
            <a:ext cx="1151499" cy="102675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B9261D-FF5B-27E3-6F9D-6592CD1A1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230E17-7041-7E12-8C42-CC0814C10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9846" t="16683" r="9530" b="326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 descr="University logo&#10;Atlantic Technological University">
            <a:extLst>
              <a:ext uri="{FF2B5EF4-FFF2-40B4-BE49-F238E27FC236}">
                <a16:creationId xmlns:a16="http://schemas.microsoft.com/office/drawing/2014/main" id="{0BD5B5DF-C24F-6826-46DB-6DB8609ADAF3}"/>
              </a:ext>
            </a:extLst>
          </p:cNvPr>
          <p:cNvSpPr/>
          <p:nvPr/>
        </p:nvSpPr>
        <p:spPr>
          <a:xfrm>
            <a:off x="0" y="8201785"/>
            <a:ext cx="2948364" cy="2085215"/>
          </a:xfrm>
          <a:custGeom>
            <a:avLst/>
            <a:gdLst/>
            <a:ahLst/>
            <a:cxnLst/>
            <a:rect l="l" t="t" r="r" b="b"/>
            <a:pathLst>
              <a:path w="2948364" h="2085215">
                <a:moveTo>
                  <a:pt x="0" y="0"/>
                </a:moveTo>
                <a:lnTo>
                  <a:pt x="2948364" y="0"/>
                </a:lnTo>
                <a:lnTo>
                  <a:pt x="2948364" y="2085215"/>
                </a:lnTo>
                <a:lnTo>
                  <a:pt x="0" y="2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 descr="University logo&#10;Dundalk Institute of Technology">
            <a:extLst>
              <a:ext uri="{FF2B5EF4-FFF2-40B4-BE49-F238E27FC236}">
                <a16:creationId xmlns:a16="http://schemas.microsoft.com/office/drawing/2014/main" id="{F634F87F-9083-02C9-BD69-974174CB900F}"/>
              </a:ext>
            </a:extLst>
          </p:cNvPr>
          <p:cNvSpPr/>
          <p:nvPr/>
        </p:nvSpPr>
        <p:spPr>
          <a:xfrm>
            <a:off x="2622380" y="8623006"/>
            <a:ext cx="2052932" cy="1054412"/>
          </a:xfrm>
          <a:custGeom>
            <a:avLst/>
            <a:gdLst/>
            <a:ahLst/>
            <a:cxnLst/>
            <a:rect l="l" t="t" r="r" b="b"/>
            <a:pathLst>
              <a:path w="2052932" h="1054412">
                <a:moveTo>
                  <a:pt x="0" y="0"/>
                </a:moveTo>
                <a:lnTo>
                  <a:pt x="2052931" y="0"/>
                </a:lnTo>
                <a:lnTo>
                  <a:pt x="2052931" y="1054413"/>
                </a:lnTo>
                <a:lnTo>
                  <a:pt x="0" y="1054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 descr="University logo.&#10;Institute of Art, Design and Technology, Dún Laoghaire">
            <a:extLst>
              <a:ext uri="{FF2B5EF4-FFF2-40B4-BE49-F238E27FC236}">
                <a16:creationId xmlns:a16="http://schemas.microsoft.com/office/drawing/2014/main" id="{E33E776F-7612-4329-06DF-F72D340EB644}"/>
              </a:ext>
            </a:extLst>
          </p:cNvPr>
          <p:cNvSpPr/>
          <p:nvPr/>
        </p:nvSpPr>
        <p:spPr>
          <a:xfrm>
            <a:off x="4932486" y="8323756"/>
            <a:ext cx="2594830" cy="1869089"/>
          </a:xfrm>
          <a:custGeom>
            <a:avLst/>
            <a:gdLst/>
            <a:ahLst/>
            <a:cxnLst/>
            <a:rect l="l" t="t" r="r" b="b"/>
            <a:pathLst>
              <a:path w="2594830" h="1869089">
                <a:moveTo>
                  <a:pt x="0" y="0"/>
                </a:moveTo>
                <a:lnTo>
                  <a:pt x="2594831" y="0"/>
                </a:lnTo>
                <a:lnTo>
                  <a:pt x="2594831" y="1869088"/>
                </a:lnTo>
                <a:lnTo>
                  <a:pt x="0" y="186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University logo&#10;Munster Technological University">
            <a:extLst>
              <a:ext uri="{FF2B5EF4-FFF2-40B4-BE49-F238E27FC236}">
                <a16:creationId xmlns:a16="http://schemas.microsoft.com/office/drawing/2014/main" id="{EF6B0FBC-6018-AEDD-B9C1-43BE0F54AA4A}"/>
              </a:ext>
            </a:extLst>
          </p:cNvPr>
          <p:cNvSpPr/>
          <p:nvPr/>
        </p:nvSpPr>
        <p:spPr>
          <a:xfrm>
            <a:off x="7719328" y="8659324"/>
            <a:ext cx="2849345" cy="1170137"/>
          </a:xfrm>
          <a:custGeom>
            <a:avLst/>
            <a:gdLst/>
            <a:ahLst/>
            <a:cxnLst/>
            <a:rect l="l" t="t" r="r" b="b"/>
            <a:pathLst>
              <a:path w="2849345" h="1170137">
                <a:moveTo>
                  <a:pt x="0" y="0"/>
                </a:moveTo>
                <a:lnTo>
                  <a:pt x="2849344" y="0"/>
                </a:lnTo>
                <a:lnTo>
                  <a:pt x="2849344" y="1170137"/>
                </a:lnTo>
                <a:lnTo>
                  <a:pt x="0" y="117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 descr="University logo&#10;South East Technological University">
            <a:extLst>
              <a:ext uri="{FF2B5EF4-FFF2-40B4-BE49-F238E27FC236}">
                <a16:creationId xmlns:a16="http://schemas.microsoft.com/office/drawing/2014/main" id="{84C0EB78-8656-00B5-28FA-430CD4A86D3A}"/>
              </a:ext>
            </a:extLst>
          </p:cNvPr>
          <p:cNvSpPr/>
          <p:nvPr/>
        </p:nvSpPr>
        <p:spPr>
          <a:xfrm>
            <a:off x="10956581" y="8518003"/>
            <a:ext cx="2456651" cy="1378380"/>
          </a:xfrm>
          <a:custGeom>
            <a:avLst/>
            <a:gdLst/>
            <a:ahLst/>
            <a:cxnLst/>
            <a:rect l="l" t="t" r="r" b="b"/>
            <a:pathLst>
              <a:path w="2456651" h="1378380">
                <a:moveTo>
                  <a:pt x="0" y="0"/>
                </a:moveTo>
                <a:lnTo>
                  <a:pt x="2456650" y="0"/>
                </a:lnTo>
                <a:lnTo>
                  <a:pt x="2456650" y="1378380"/>
                </a:lnTo>
                <a:lnTo>
                  <a:pt x="0" y="137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 descr="University logo.&#10;Technological University Dublin">
            <a:extLst>
              <a:ext uri="{FF2B5EF4-FFF2-40B4-BE49-F238E27FC236}">
                <a16:creationId xmlns:a16="http://schemas.microsoft.com/office/drawing/2014/main" id="{0EB25890-F67D-0AC8-62B4-59A1CB27D935}"/>
              </a:ext>
            </a:extLst>
          </p:cNvPr>
          <p:cNvSpPr/>
          <p:nvPr/>
        </p:nvSpPr>
        <p:spPr>
          <a:xfrm>
            <a:off x="13413231" y="8518003"/>
            <a:ext cx="2349798" cy="1480594"/>
          </a:xfrm>
          <a:custGeom>
            <a:avLst/>
            <a:gdLst/>
            <a:ahLst/>
            <a:cxnLst/>
            <a:rect l="l" t="t" r="r" b="b"/>
            <a:pathLst>
              <a:path w="2349798" h="1480594">
                <a:moveTo>
                  <a:pt x="0" y="0"/>
                </a:moveTo>
                <a:lnTo>
                  <a:pt x="2349798" y="0"/>
                </a:lnTo>
                <a:lnTo>
                  <a:pt x="2349798" y="1480594"/>
                </a:lnTo>
                <a:lnTo>
                  <a:pt x="0" y="148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 descr="University logo.&#10;Technological University of the Shannon">
            <a:extLst>
              <a:ext uri="{FF2B5EF4-FFF2-40B4-BE49-F238E27FC236}">
                <a16:creationId xmlns:a16="http://schemas.microsoft.com/office/drawing/2014/main" id="{2905812A-715D-69EE-6554-37206E9C8209}"/>
              </a:ext>
            </a:extLst>
          </p:cNvPr>
          <p:cNvSpPr/>
          <p:nvPr/>
        </p:nvSpPr>
        <p:spPr>
          <a:xfrm>
            <a:off x="16580824" y="8309848"/>
            <a:ext cx="821962" cy="1627676"/>
          </a:xfrm>
          <a:custGeom>
            <a:avLst/>
            <a:gdLst/>
            <a:ahLst/>
            <a:cxnLst/>
            <a:rect l="l" t="t" r="r" b="b"/>
            <a:pathLst>
              <a:path w="821962" h="1627676">
                <a:moveTo>
                  <a:pt x="0" y="0"/>
                </a:moveTo>
                <a:lnTo>
                  <a:pt x="821962" y="0"/>
                </a:lnTo>
                <a:lnTo>
                  <a:pt x="821962" y="1627676"/>
                </a:lnTo>
                <a:lnTo>
                  <a:pt x="0" y="162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50831C-D14A-4536-3C2E-B78895BC6A4C}"/>
              </a:ext>
            </a:extLst>
          </p:cNvPr>
          <p:cNvSpPr txBox="1"/>
          <p:nvPr/>
        </p:nvSpPr>
        <p:spPr>
          <a:xfrm>
            <a:off x="6888313" y="2599748"/>
            <a:ext cx="38395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DFF5FF"/>
                </a:solidFill>
              </a:rPr>
              <a:t>€</a:t>
            </a:r>
            <a:r>
              <a:rPr lang="en-GB" sz="11500" dirty="0">
                <a:solidFill>
                  <a:srgbClr val="FF6768"/>
                </a:solidFill>
              </a:rPr>
              <a:t>40</a:t>
            </a:r>
            <a:endParaRPr lang="en-IE" sz="11500" dirty="0">
              <a:solidFill>
                <a:srgbClr val="FF676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36A35D-446E-AF24-6E02-1D6D3CBD5E57}"/>
              </a:ext>
            </a:extLst>
          </p:cNvPr>
          <p:cNvSpPr txBox="1"/>
          <p:nvPr/>
        </p:nvSpPr>
        <p:spPr>
          <a:xfrm>
            <a:off x="1557512" y="6006016"/>
            <a:ext cx="62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E3BB"/>
                </a:solidFill>
              </a:rPr>
              <a:t>7</a:t>
            </a:r>
            <a:endParaRPr lang="en-IE" sz="8000" dirty="0">
              <a:solidFill>
                <a:srgbClr val="00E3B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4DD1F1A-CE06-D4C2-9454-311447DFF156}"/>
              </a:ext>
            </a:extLst>
          </p:cNvPr>
          <p:cNvSpPr txBox="1"/>
          <p:nvPr/>
        </p:nvSpPr>
        <p:spPr>
          <a:xfrm>
            <a:off x="11987516" y="1045476"/>
            <a:ext cx="573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E3BB"/>
                </a:solidFill>
              </a:rPr>
              <a:t>4,000</a:t>
            </a:r>
          </a:p>
          <a:p>
            <a:endParaRPr lang="en-GB" sz="7200" dirty="0">
              <a:solidFill>
                <a:srgbClr val="00E3BB"/>
              </a:solidFill>
            </a:endParaRPr>
          </a:p>
          <a:p>
            <a:r>
              <a:rPr lang="en-GB" sz="7200" dirty="0">
                <a:solidFill>
                  <a:srgbClr val="00E3BB"/>
                </a:solidFill>
              </a:rPr>
              <a:t>9,600</a:t>
            </a:r>
            <a:endParaRPr lang="en-IE" sz="7200" dirty="0">
              <a:solidFill>
                <a:srgbClr val="00E3B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1DFD5-64E5-DEB8-F822-3815205AE93F}"/>
              </a:ext>
            </a:extLst>
          </p:cNvPr>
          <p:cNvSpPr txBox="1"/>
          <p:nvPr/>
        </p:nvSpPr>
        <p:spPr>
          <a:xfrm>
            <a:off x="779430" y="904054"/>
            <a:ext cx="573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90909"/>
                </a:solidFill>
              </a:rPr>
              <a:t>6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4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12</a:t>
            </a:r>
            <a:endParaRPr lang="en-IE" sz="4800" dirty="0">
              <a:solidFill>
                <a:srgbClr val="09090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08E412-0431-7C7D-6D4C-CC276DE5AC3B}"/>
              </a:ext>
            </a:extLst>
          </p:cNvPr>
          <p:cNvSpPr txBox="1"/>
          <p:nvPr/>
        </p:nvSpPr>
        <p:spPr>
          <a:xfrm>
            <a:off x="13045663" y="5070069"/>
            <a:ext cx="501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</a:t>
            </a:r>
            <a:endParaRPr lang="en-IE" sz="9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EB0CE5-90C8-B1A0-549B-2BAC0C51CD2A}"/>
              </a:ext>
            </a:extLst>
          </p:cNvPr>
          <p:cNvSpPr txBox="1"/>
          <p:nvPr/>
        </p:nvSpPr>
        <p:spPr>
          <a:xfrm>
            <a:off x="9027413" y="6860135"/>
            <a:ext cx="649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B636"/>
                </a:solidFill>
              </a:rPr>
              <a:t>21</a:t>
            </a:r>
            <a:endParaRPr lang="en-IE" sz="7200" dirty="0">
              <a:solidFill>
                <a:srgbClr val="FFB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1802D-4A53-C2EC-C6F5-57F0D8F9B1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9D0E370-ED2D-253F-3EC6-87976B295F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9846" t="16683" r="9530" b="326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 descr="University logo&#10;Atlantic Technological University">
            <a:extLst>
              <a:ext uri="{FF2B5EF4-FFF2-40B4-BE49-F238E27FC236}">
                <a16:creationId xmlns:a16="http://schemas.microsoft.com/office/drawing/2014/main" id="{9EC3D921-C843-6CDA-1597-86D680D2974D}"/>
              </a:ext>
            </a:extLst>
          </p:cNvPr>
          <p:cNvSpPr/>
          <p:nvPr/>
        </p:nvSpPr>
        <p:spPr>
          <a:xfrm>
            <a:off x="0" y="8201785"/>
            <a:ext cx="2948364" cy="2085215"/>
          </a:xfrm>
          <a:custGeom>
            <a:avLst/>
            <a:gdLst/>
            <a:ahLst/>
            <a:cxnLst/>
            <a:rect l="l" t="t" r="r" b="b"/>
            <a:pathLst>
              <a:path w="2948364" h="2085215">
                <a:moveTo>
                  <a:pt x="0" y="0"/>
                </a:moveTo>
                <a:lnTo>
                  <a:pt x="2948364" y="0"/>
                </a:lnTo>
                <a:lnTo>
                  <a:pt x="2948364" y="2085215"/>
                </a:lnTo>
                <a:lnTo>
                  <a:pt x="0" y="2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 descr="University logo&#10;Dundalk Institute of Technology">
            <a:extLst>
              <a:ext uri="{FF2B5EF4-FFF2-40B4-BE49-F238E27FC236}">
                <a16:creationId xmlns:a16="http://schemas.microsoft.com/office/drawing/2014/main" id="{6D8F9F18-CA66-231F-B5F2-0E31264D618F}"/>
              </a:ext>
            </a:extLst>
          </p:cNvPr>
          <p:cNvSpPr/>
          <p:nvPr/>
        </p:nvSpPr>
        <p:spPr>
          <a:xfrm>
            <a:off x="2622380" y="8623006"/>
            <a:ext cx="2052932" cy="1054412"/>
          </a:xfrm>
          <a:custGeom>
            <a:avLst/>
            <a:gdLst/>
            <a:ahLst/>
            <a:cxnLst/>
            <a:rect l="l" t="t" r="r" b="b"/>
            <a:pathLst>
              <a:path w="2052932" h="1054412">
                <a:moveTo>
                  <a:pt x="0" y="0"/>
                </a:moveTo>
                <a:lnTo>
                  <a:pt x="2052931" y="0"/>
                </a:lnTo>
                <a:lnTo>
                  <a:pt x="2052931" y="1054413"/>
                </a:lnTo>
                <a:lnTo>
                  <a:pt x="0" y="1054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 descr="University logo.&#10;Institute of Art, Design and Technology, Dún Laoghaire">
            <a:extLst>
              <a:ext uri="{FF2B5EF4-FFF2-40B4-BE49-F238E27FC236}">
                <a16:creationId xmlns:a16="http://schemas.microsoft.com/office/drawing/2014/main" id="{6BEABD67-D3C9-5B99-10ED-73BC75D86B2E}"/>
              </a:ext>
            </a:extLst>
          </p:cNvPr>
          <p:cNvSpPr/>
          <p:nvPr/>
        </p:nvSpPr>
        <p:spPr>
          <a:xfrm>
            <a:off x="4932486" y="8323756"/>
            <a:ext cx="2594830" cy="1869089"/>
          </a:xfrm>
          <a:custGeom>
            <a:avLst/>
            <a:gdLst/>
            <a:ahLst/>
            <a:cxnLst/>
            <a:rect l="l" t="t" r="r" b="b"/>
            <a:pathLst>
              <a:path w="2594830" h="1869089">
                <a:moveTo>
                  <a:pt x="0" y="0"/>
                </a:moveTo>
                <a:lnTo>
                  <a:pt x="2594831" y="0"/>
                </a:lnTo>
                <a:lnTo>
                  <a:pt x="2594831" y="1869088"/>
                </a:lnTo>
                <a:lnTo>
                  <a:pt x="0" y="186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University logo&#10;Munster Technological University">
            <a:extLst>
              <a:ext uri="{FF2B5EF4-FFF2-40B4-BE49-F238E27FC236}">
                <a16:creationId xmlns:a16="http://schemas.microsoft.com/office/drawing/2014/main" id="{9465AA18-728D-5006-E0E3-6F7F195E43B9}"/>
              </a:ext>
            </a:extLst>
          </p:cNvPr>
          <p:cNvSpPr/>
          <p:nvPr/>
        </p:nvSpPr>
        <p:spPr>
          <a:xfrm>
            <a:off x="7719328" y="8659324"/>
            <a:ext cx="2849345" cy="1170137"/>
          </a:xfrm>
          <a:custGeom>
            <a:avLst/>
            <a:gdLst/>
            <a:ahLst/>
            <a:cxnLst/>
            <a:rect l="l" t="t" r="r" b="b"/>
            <a:pathLst>
              <a:path w="2849345" h="1170137">
                <a:moveTo>
                  <a:pt x="0" y="0"/>
                </a:moveTo>
                <a:lnTo>
                  <a:pt x="2849344" y="0"/>
                </a:lnTo>
                <a:lnTo>
                  <a:pt x="2849344" y="1170137"/>
                </a:lnTo>
                <a:lnTo>
                  <a:pt x="0" y="117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 descr="University logo&#10;South East Technological University">
            <a:extLst>
              <a:ext uri="{FF2B5EF4-FFF2-40B4-BE49-F238E27FC236}">
                <a16:creationId xmlns:a16="http://schemas.microsoft.com/office/drawing/2014/main" id="{D9725947-9BDA-7B83-DC98-1BD8F05C6B7D}"/>
              </a:ext>
            </a:extLst>
          </p:cNvPr>
          <p:cNvSpPr/>
          <p:nvPr/>
        </p:nvSpPr>
        <p:spPr>
          <a:xfrm>
            <a:off x="10956581" y="8518003"/>
            <a:ext cx="2456651" cy="1378380"/>
          </a:xfrm>
          <a:custGeom>
            <a:avLst/>
            <a:gdLst/>
            <a:ahLst/>
            <a:cxnLst/>
            <a:rect l="l" t="t" r="r" b="b"/>
            <a:pathLst>
              <a:path w="2456651" h="1378380">
                <a:moveTo>
                  <a:pt x="0" y="0"/>
                </a:moveTo>
                <a:lnTo>
                  <a:pt x="2456650" y="0"/>
                </a:lnTo>
                <a:lnTo>
                  <a:pt x="2456650" y="1378380"/>
                </a:lnTo>
                <a:lnTo>
                  <a:pt x="0" y="137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 descr="University logo.&#10;Technological University Dublin">
            <a:extLst>
              <a:ext uri="{FF2B5EF4-FFF2-40B4-BE49-F238E27FC236}">
                <a16:creationId xmlns:a16="http://schemas.microsoft.com/office/drawing/2014/main" id="{B96E7E23-CE09-6AE0-CE1B-BFF5FEC514E8}"/>
              </a:ext>
            </a:extLst>
          </p:cNvPr>
          <p:cNvSpPr/>
          <p:nvPr/>
        </p:nvSpPr>
        <p:spPr>
          <a:xfrm>
            <a:off x="13413231" y="8518003"/>
            <a:ext cx="2349798" cy="1480594"/>
          </a:xfrm>
          <a:custGeom>
            <a:avLst/>
            <a:gdLst/>
            <a:ahLst/>
            <a:cxnLst/>
            <a:rect l="l" t="t" r="r" b="b"/>
            <a:pathLst>
              <a:path w="2349798" h="1480594">
                <a:moveTo>
                  <a:pt x="0" y="0"/>
                </a:moveTo>
                <a:lnTo>
                  <a:pt x="2349798" y="0"/>
                </a:lnTo>
                <a:lnTo>
                  <a:pt x="2349798" y="1480594"/>
                </a:lnTo>
                <a:lnTo>
                  <a:pt x="0" y="148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 descr="University logo.&#10;Technological University of the Shannon">
            <a:extLst>
              <a:ext uri="{FF2B5EF4-FFF2-40B4-BE49-F238E27FC236}">
                <a16:creationId xmlns:a16="http://schemas.microsoft.com/office/drawing/2014/main" id="{D186A4F5-BFE8-70B7-F9E9-2DA6246F0259}"/>
              </a:ext>
            </a:extLst>
          </p:cNvPr>
          <p:cNvSpPr/>
          <p:nvPr/>
        </p:nvSpPr>
        <p:spPr>
          <a:xfrm>
            <a:off x="16580824" y="8309848"/>
            <a:ext cx="821962" cy="1627676"/>
          </a:xfrm>
          <a:custGeom>
            <a:avLst/>
            <a:gdLst/>
            <a:ahLst/>
            <a:cxnLst/>
            <a:rect l="l" t="t" r="r" b="b"/>
            <a:pathLst>
              <a:path w="821962" h="1627676">
                <a:moveTo>
                  <a:pt x="0" y="0"/>
                </a:moveTo>
                <a:lnTo>
                  <a:pt x="821962" y="0"/>
                </a:lnTo>
                <a:lnTo>
                  <a:pt x="821962" y="1627676"/>
                </a:lnTo>
                <a:lnTo>
                  <a:pt x="0" y="162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2C0BADF-7AFE-54E0-6AA9-D3AB6A3B4812}"/>
              </a:ext>
            </a:extLst>
          </p:cNvPr>
          <p:cNvSpPr txBox="1"/>
          <p:nvPr/>
        </p:nvSpPr>
        <p:spPr>
          <a:xfrm>
            <a:off x="6888313" y="2599748"/>
            <a:ext cx="38395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FF6768"/>
                </a:solidFill>
              </a:rPr>
              <a:t>€40m</a:t>
            </a:r>
            <a:endParaRPr lang="en-IE" sz="11500" dirty="0">
              <a:solidFill>
                <a:srgbClr val="FF676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25F7E5-B193-7217-6C0D-A2DCB62C1A8F}"/>
              </a:ext>
            </a:extLst>
          </p:cNvPr>
          <p:cNvSpPr txBox="1"/>
          <p:nvPr/>
        </p:nvSpPr>
        <p:spPr>
          <a:xfrm>
            <a:off x="1557512" y="6006016"/>
            <a:ext cx="62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E3BB"/>
                </a:solidFill>
              </a:rPr>
              <a:t>7</a:t>
            </a:r>
            <a:endParaRPr lang="en-IE" sz="8000" dirty="0">
              <a:solidFill>
                <a:srgbClr val="00E3B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384C6DF-3B02-8F10-D41A-A6AF94B959FE}"/>
              </a:ext>
            </a:extLst>
          </p:cNvPr>
          <p:cNvSpPr txBox="1"/>
          <p:nvPr/>
        </p:nvSpPr>
        <p:spPr>
          <a:xfrm>
            <a:off x="11987516" y="1045476"/>
            <a:ext cx="573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E3BB"/>
                </a:solidFill>
              </a:rPr>
              <a:t>4,000</a:t>
            </a:r>
          </a:p>
          <a:p>
            <a:endParaRPr lang="en-GB" sz="7200" dirty="0">
              <a:solidFill>
                <a:srgbClr val="00E3BB"/>
              </a:solidFill>
            </a:endParaRPr>
          </a:p>
          <a:p>
            <a:r>
              <a:rPr lang="en-GB" sz="7200" dirty="0">
                <a:solidFill>
                  <a:srgbClr val="00E3BB"/>
                </a:solidFill>
              </a:rPr>
              <a:t>9,600</a:t>
            </a:r>
            <a:endParaRPr lang="en-IE" sz="7200" dirty="0">
              <a:solidFill>
                <a:srgbClr val="00E3B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657B7B8-5152-F945-17AF-C53F5299F6DD}"/>
              </a:ext>
            </a:extLst>
          </p:cNvPr>
          <p:cNvSpPr txBox="1"/>
          <p:nvPr/>
        </p:nvSpPr>
        <p:spPr>
          <a:xfrm>
            <a:off x="779430" y="904054"/>
            <a:ext cx="573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90909"/>
                </a:solidFill>
              </a:rPr>
              <a:t>6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4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12</a:t>
            </a:r>
            <a:endParaRPr lang="en-IE" sz="4800" dirty="0">
              <a:solidFill>
                <a:srgbClr val="09090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ED1D2A2-00D3-8829-F7DB-426EA65F11C7}"/>
              </a:ext>
            </a:extLst>
          </p:cNvPr>
          <p:cNvSpPr txBox="1"/>
          <p:nvPr/>
        </p:nvSpPr>
        <p:spPr>
          <a:xfrm>
            <a:off x="13045663" y="5070069"/>
            <a:ext cx="501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</a:t>
            </a:r>
            <a:endParaRPr lang="en-IE" sz="9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6B525DC-F178-44EE-DDD4-BB0FC6595CCE}"/>
              </a:ext>
            </a:extLst>
          </p:cNvPr>
          <p:cNvSpPr txBox="1"/>
          <p:nvPr/>
        </p:nvSpPr>
        <p:spPr>
          <a:xfrm>
            <a:off x="9027413" y="6860135"/>
            <a:ext cx="649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B636"/>
                </a:solidFill>
              </a:rPr>
              <a:t>21</a:t>
            </a:r>
            <a:endParaRPr lang="en-IE" sz="7200" dirty="0">
              <a:solidFill>
                <a:srgbClr val="FFB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688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4752A-4A49-4B30-3841-A1F16226B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9AF6E7-1E4B-F270-85E3-A21B02B2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9846" t="16683" r="9530" b="326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 descr="University logo&#10;Atlantic Technological University">
            <a:extLst>
              <a:ext uri="{FF2B5EF4-FFF2-40B4-BE49-F238E27FC236}">
                <a16:creationId xmlns:a16="http://schemas.microsoft.com/office/drawing/2014/main" id="{11A809DD-716F-EA1F-EB61-948019A22944}"/>
              </a:ext>
            </a:extLst>
          </p:cNvPr>
          <p:cNvSpPr/>
          <p:nvPr/>
        </p:nvSpPr>
        <p:spPr>
          <a:xfrm>
            <a:off x="0" y="8201785"/>
            <a:ext cx="2948364" cy="2085215"/>
          </a:xfrm>
          <a:custGeom>
            <a:avLst/>
            <a:gdLst/>
            <a:ahLst/>
            <a:cxnLst/>
            <a:rect l="l" t="t" r="r" b="b"/>
            <a:pathLst>
              <a:path w="2948364" h="2085215">
                <a:moveTo>
                  <a:pt x="0" y="0"/>
                </a:moveTo>
                <a:lnTo>
                  <a:pt x="2948364" y="0"/>
                </a:lnTo>
                <a:lnTo>
                  <a:pt x="2948364" y="2085215"/>
                </a:lnTo>
                <a:lnTo>
                  <a:pt x="0" y="2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 descr="University logo&#10;Dundalk Institute of Technology">
            <a:extLst>
              <a:ext uri="{FF2B5EF4-FFF2-40B4-BE49-F238E27FC236}">
                <a16:creationId xmlns:a16="http://schemas.microsoft.com/office/drawing/2014/main" id="{BB6F17B4-87B7-09BD-C47B-BEC4E0F612D8}"/>
              </a:ext>
            </a:extLst>
          </p:cNvPr>
          <p:cNvSpPr/>
          <p:nvPr/>
        </p:nvSpPr>
        <p:spPr>
          <a:xfrm>
            <a:off x="2622380" y="8623006"/>
            <a:ext cx="2052932" cy="1054412"/>
          </a:xfrm>
          <a:custGeom>
            <a:avLst/>
            <a:gdLst/>
            <a:ahLst/>
            <a:cxnLst/>
            <a:rect l="l" t="t" r="r" b="b"/>
            <a:pathLst>
              <a:path w="2052932" h="1054412">
                <a:moveTo>
                  <a:pt x="0" y="0"/>
                </a:moveTo>
                <a:lnTo>
                  <a:pt x="2052931" y="0"/>
                </a:lnTo>
                <a:lnTo>
                  <a:pt x="2052931" y="1054413"/>
                </a:lnTo>
                <a:lnTo>
                  <a:pt x="0" y="1054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 descr="University logo.&#10;Institute of Art, Design and Technology, Dún Laoghaire">
            <a:extLst>
              <a:ext uri="{FF2B5EF4-FFF2-40B4-BE49-F238E27FC236}">
                <a16:creationId xmlns:a16="http://schemas.microsoft.com/office/drawing/2014/main" id="{52DE3C8E-FE0A-9310-7DDB-83CAE9E15A88}"/>
              </a:ext>
            </a:extLst>
          </p:cNvPr>
          <p:cNvSpPr/>
          <p:nvPr/>
        </p:nvSpPr>
        <p:spPr>
          <a:xfrm>
            <a:off x="4932486" y="8323756"/>
            <a:ext cx="2594830" cy="1869089"/>
          </a:xfrm>
          <a:custGeom>
            <a:avLst/>
            <a:gdLst/>
            <a:ahLst/>
            <a:cxnLst/>
            <a:rect l="l" t="t" r="r" b="b"/>
            <a:pathLst>
              <a:path w="2594830" h="1869089">
                <a:moveTo>
                  <a:pt x="0" y="0"/>
                </a:moveTo>
                <a:lnTo>
                  <a:pt x="2594831" y="0"/>
                </a:lnTo>
                <a:lnTo>
                  <a:pt x="2594831" y="1869088"/>
                </a:lnTo>
                <a:lnTo>
                  <a:pt x="0" y="186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University logo&#10;Munster Technological University">
            <a:extLst>
              <a:ext uri="{FF2B5EF4-FFF2-40B4-BE49-F238E27FC236}">
                <a16:creationId xmlns:a16="http://schemas.microsoft.com/office/drawing/2014/main" id="{5D5F2ACA-2658-9B5D-9B94-AA589C383C96}"/>
              </a:ext>
            </a:extLst>
          </p:cNvPr>
          <p:cNvSpPr/>
          <p:nvPr/>
        </p:nvSpPr>
        <p:spPr>
          <a:xfrm>
            <a:off x="7719328" y="8659324"/>
            <a:ext cx="2849345" cy="1170137"/>
          </a:xfrm>
          <a:custGeom>
            <a:avLst/>
            <a:gdLst/>
            <a:ahLst/>
            <a:cxnLst/>
            <a:rect l="l" t="t" r="r" b="b"/>
            <a:pathLst>
              <a:path w="2849345" h="1170137">
                <a:moveTo>
                  <a:pt x="0" y="0"/>
                </a:moveTo>
                <a:lnTo>
                  <a:pt x="2849344" y="0"/>
                </a:lnTo>
                <a:lnTo>
                  <a:pt x="2849344" y="1170137"/>
                </a:lnTo>
                <a:lnTo>
                  <a:pt x="0" y="117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 descr="University logo&#10;South East Technological University">
            <a:extLst>
              <a:ext uri="{FF2B5EF4-FFF2-40B4-BE49-F238E27FC236}">
                <a16:creationId xmlns:a16="http://schemas.microsoft.com/office/drawing/2014/main" id="{178AB09A-D3BC-627E-0E2E-1883736AF2C6}"/>
              </a:ext>
            </a:extLst>
          </p:cNvPr>
          <p:cNvSpPr/>
          <p:nvPr/>
        </p:nvSpPr>
        <p:spPr>
          <a:xfrm>
            <a:off x="10956581" y="8518003"/>
            <a:ext cx="2456651" cy="1378380"/>
          </a:xfrm>
          <a:custGeom>
            <a:avLst/>
            <a:gdLst/>
            <a:ahLst/>
            <a:cxnLst/>
            <a:rect l="l" t="t" r="r" b="b"/>
            <a:pathLst>
              <a:path w="2456651" h="1378380">
                <a:moveTo>
                  <a:pt x="0" y="0"/>
                </a:moveTo>
                <a:lnTo>
                  <a:pt x="2456650" y="0"/>
                </a:lnTo>
                <a:lnTo>
                  <a:pt x="2456650" y="1378380"/>
                </a:lnTo>
                <a:lnTo>
                  <a:pt x="0" y="137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 descr="University logo.&#10;Technological University Dublin">
            <a:extLst>
              <a:ext uri="{FF2B5EF4-FFF2-40B4-BE49-F238E27FC236}">
                <a16:creationId xmlns:a16="http://schemas.microsoft.com/office/drawing/2014/main" id="{538FDBF9-DA63-3ED3-98C5-3D241F3CBCA7}"/>
              </a:ext>
            </a:extLst>
          </p:cNvPr>
          <p:cNvSpPr/>
          <p:nvPr/>
        </p:nvSpPr>
        <p:spPr>
          <a:xfrm>
            <a:off x="13413231" y="8518003"/>
            <a:ext cx="2349798" cy="1480594"/>
          </a:xfrm>
          <a:custGeom>
            <a:avLst/>
            <a:gdLst/>
            <a:ahLst/>
            <a:cxnLst/>
            <a:rect l="l" t="t" r="r" b="b"/>
            <a:pathLst>
              <a:path w="2349798" h="1480594">
                <a:moveTo>
                  <a:pt x="0" y="0"/>
                </a:moveTo>
                <a:lnTo>
                  <a:pt x="2349798" y="0"/>
                </a:lnTo>
                <a:lnTo>
                  <a:pt x="2349798" y="1480594"/>
                </a:lnTo>
                <a:lnTo>
                  <a:pt x="0" y="148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 descr="University logo.&#10;Technological University of the Shannon">
            <a:extLst>
              <a:ext uri="{FF2B5EF4-FFF2-40B4-BE49-F238E27FC236}">
                <a16:creationId xmlns:a16="http://schemas.microsoft.com/office/drawing/2014/main" id="{210DC423-E545-A27D-DE20-9A1DC930C2C0}"/>
              </a:ext>
            </a:extLst>
          </p:cNvPr>
          <p:cNvSpPr/>
          <p:nvPr/>
        </p:nvSpPr>
        <p:spPr>
          <a:xfrm>
            <a:off x="16580824" y="8309848"/>
            <a:ext cx="821962" cy="1627676"/>
          </a:xfrm>
          <a:custGeom>
            <a:avLst/>
            <a:gdLst/>
            <a:ahLst/>
            <a:cxnLst/>
            <a:rect l="l" t="t" r="r" b="b"/>
            <a:pathLst>
              <a:path w="821962" h="1627676">
                <a:moveTo>
                  <a:pt x="0" y="0"/>
                </a:moveTo>
                <a:lnTo>
                  <a:pt x="821962" y="0"/>
                </a:lnTo>
                <a:lnTo>
                  <a:pt x="821962" y="1627676"/>
                </a:lnTo>
                <a:lnTo>
                  <a:pt x="0" y="162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DABB1A-BD2B-D3E5-6B41-013E73F0E9E1}"/>
              </a:ext>
            </a:extLst>
          </p:cNvPr>
          <p:cNvSpPr txBox="1"/>
          <p:nvPr/>
        </p:nvSpPr>
        <p:spPr>
          <a:xfrm>
            <a:off x="6888313" y="2599748"/>
            <a:ext cx="38395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FF6768"/>
                </a:solidFill>
              </a:rPr>
              <a:t>€40m</a:t>
            </a:r>
            <a:endParaRPr lang="en-IE" sz="11500" dirty="0">
              <a:solidFill>
                <a:srgbClr val="FF676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E0C0661-F09A-C33B-CE70-328635ED5FB5}"/>
              </a:ext>
            </a:extLst>
          </p:cNvPr>
          <p:cNvSpPr txBox="1"/>
          <p:nvPr/>
        </p:nvSpPr>
        <p:spPr>
          <a:xfrm>
            <a:off x="1557512" y="6006016"/>
            <a:ext cx="62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E3BB"/>
                </a:solidFill>
              </a:rPr>
              <a:t>7</a:t>
            </a:r>
            <a:endParaRPr lang="en-IE" sz="8000" dirty="0">
              <a:solidFill>
                <a:srgbClr val="00E3B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C63808-30EA-F264-D232-DD2CFDED384D}"/>
              </a:ext>
            </a:extLst>
          </p:cNvPr>
          <p:cNvSpPr txBox="1"/>
          <p:nvPr/>
        </p:nvSpPr>
        <p:spPr>
          <a:xfrm>
            <a:off x="11987516" y="1045476"/>
            <a:ext cx="573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E3BB"/>
                </a:solidFill>
              </a:rPr>
              <a:t>4,000</a:t>
            </a:r>
          </a:p>
          <a:p>
            <a:endParaRPr lang="en-GB" sz="7200" dirty="0">
              <a:solidFill>
                <a:srgbClr val="00E3BB"/>
              </a:solidFill>
            </a:endParaRPr>
          </a:p>
          <a:p>
            <a:r>
              <a:rPr lang="en-GB" sz="7200" dirty="0">
                <a:solidFill>
                  <a:srgbClr val="00E3BB"/>
                </a:solidFill>
              </a:rPr>
              <a:t>9,600</a:t>
            </a:r>
            <a:endParaRPr lang="en-IE" sz="7200" dirty="0">
              <a:solidFill>
                <a:srgbClr val="00E3B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A265AA-DE60-4DF6-E75E-CE8FEA247564}"/>
              </a:ext>
            </a:extLst>
          </p:cNvPr>
          <p:cNvSpPr txBox="1"/>
          <p:nvPr/>
        </p:nvSpPr>
        <p:spPr>
          <a:xfrm>
            <a:off x="779430" y="904054"/>
            <a:ext cx="573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90909"/>
                </a:solidFill>
              </a:rPr>
              <a:t>6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4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12</a:t>
            </a:r>
            <a:endParaRPr lang="en-IE" sz="4800" dirty="0">
              <a:solidFill>
                <a:srgbClr val="09090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49E4059-5D6A-7E14-C490-AD5A2388FEA6}"/>
              </a:ext>
            </a:extLst>
          </p:cNvPr>
          <p:cNvSpPr txBox="1"/>
          <p:nvPr/>
        </p:nvSpPr>
        <p:spPr>
          <a:xfrm>
            <a:off x="13045663" y="5070069"/>
            <a:ext cx="501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 years</a:t>
            </a:r>
            <a:endParaRPr lang="en-IE" sz="9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023A5C0-44EB-D5D1-BE8D-1AEBDFD6B5F0}"/>
              </a:ext>
            </a:extLst>
          </p:cNvPr>
          <p:cNvSpPr txBox="1"/>
          <p:nvPr/>
        </p:nvSpPr>
        <p:spPr>
          <a:xfrm>
            <a:off x="9027413" y="6860135"/>
            <a:ext cx="649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B636"/>
                </a:solidFill>
              </a:rPr>
              <a:t>21</a:t>
            </a:r>
            <a:endParaRPr lang="en-IE" sz="7200" dirty="0">
              <a:solidFill>
                <a:srgbClr val="FFB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737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605EA-B46E-42EB-D2E0-B0FD47AB7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7E14406-8C68-92C1-8660-912583DCD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9846" t="16683" r="9530" b="326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 descr="University logo&#10;Atlantic Technological University">
            <a:extLst>
              <a:ext uri="{FF2B5EF4-FFF2-40B4-BE49-F238E27FC236}">
                <a16:creationId xmlns:a16="http://schemas.microsoft.com/office/drawing/2014/main" id="{89C9C8ED-D70C-61A1-9200-04E778260D86}"/>
              </a:ext>
            </a:extLst>
          </p:cNvPr>
          <p:cNvSpPr/>
          <p:nvPr/>
        </p:nvSpPr>
        <p:spPr>
          <a:xfrm>
            <a:off x="0" y="8201785"/>
            <a:ext cx="2948364" cy="2085215"/>
          </a:xfrm>
          <a:custGeom>
            <a:avLst/>
            <a:gdLst/>
            <a:ahLst/>
            <a:cxnLst/>
            <a:rect l="l" t="t" r="r" b="b"/>
            <a:pathLst>
              <a:path w="2948364" h="2085215">
                <a:moveTo>
                  <a:pt x="0" y="0"/>
                </a:moveTo>
                <a:lnTo>
                  <a:pt x="2948364" y="0"/>
                </a:lnTo>
                <a:lnTo>
                  <a:pt x="2948364" y="2085215"/>
                </a:lnTo>
                <a:lnTo>
                  <a:pt x="0" y="2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 descr="University logo&#10;Dundalk Institute of Technology">
            <a:extLst>
              <a:ext uri="{FF2B5EF4-FFF2-40B4-BE49-F238E27FC236}">
                <a16:creationId xmlns:a16="http://schemas.microsoft.com/office/drawing/2014/main" id="{8F7860ED-AA04-77B7-A290-722F81E45D4B}"/>
              </a:ext>
            </a:extLst>
          </p:cNvPr>
          <p:cNvSpPr/>
          <p:nvPr/>
        </p:nvSpPr>
        <p:spPr>
          <a:xfrm>
            <a:off x="2622380" y="8623006"/>
            <a:ext cx="2052932" cy="1054412"/>
          </a:xfrm>
          <a:custGeom>
            <a:avLst/>
            <a:gdLst/>
            <a:ahLst/>
            <a:cxnLst/>
            <a:rect l="l" t="t" r="r" b="b"/>
            <a:pathLst>
              <a:path w="2052932" h="1054412">
                <a:moveTo>
                  <a:pt x="0" y="0"/>
                </a:moveTo>
                <a:lnTo>
                  <a:pt x="2052931" y="0"/>
                </a:lnTo>
                <a:lnTo>
                  <a:pt x="2052931" y="1054413"/>
                </a:lnTo>
                <a:lnTo>
                  <a:pt x="0" y="1054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 descr="University logo.&#10;Institute of Art, Design and Technology, Dún Laoghaire">
            <a:extLst>
              <a:ext uri="{FF2B5EF4-FFF2-40B4-BE49-F238E27FC236}">
                <a16:creationId xmlns:a16="http://schemas.microsoft.com/office/drawing/2014/main" id="{E471CA3F-4268-3FC6-3A8D-BE9658D7AC47}"/>
              </a:ext>
            </a:extLst>
          </p:cNvPr>
          <p:cNvSpPr/>
          <p:nvPr/>
        </p:nvSpPr>
        <p:spPr>
          <a:xfrm>
            <a:off x="4932486" y="8323756"/>
            <a:ext cx="2594830" cy="1869089"/>
          </a:xfrm>
          <a:custGeom>
            <a:avLst/>
            <a:gdLst/>
            <a:ahLst/>
            <a:cxnLst/>
            <a:rect l="l" t="t" r="r" b="b"/>
            <a:pathLst>
              <a:path w="2594830" h="1869089">
                <a:moveTo>
                  <a:pt x="0" y="0"/>
                </a:moveTo>
                <a:lnTo>
                  <a:pt x="2594831" y="0"/>
                </a:lnTo>
                <a:lnTo>
                  <a:pt x="2594831" y="1869088"/>
                </a:lnTo>
                <a:lnTo>
                  <a:pt x="0" y="186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University logo&#10;Munster Technological University">
            <a:extLst>
              <a:ext uri="{FF2B5EF4-FFF2-40B4-BE49-F238E27FC236}">
                <a16:creationId xmlns:a16="http://schemas.microsoft.com/office/drawing/2014/main" id="{686BD790-D77E-C520-A6D6-6C0E6F34EAC4}"/>
              </a:ext>
            </a:extLst>
          </p:cNvPr>
          <p:cNvSpPr/>
          <p:nvPr/>
        </p:nvSpPr>
        <p:spPr>
          <a:xfrm>
            <a:off x="7719328" y="8659324"/>
            <a:ext cx="2849345" cy="1170137"/>
          </a:xfrm>
          <a:custGeom>
            <a:avLst/>
            <a:gdLst/>
            <a:ahLst/>
            <a:cxnLst/>
            <a:rect l="l" t="t" r="r" b="b"/>
            <a:pathLst>
              <a:path w="2849345" h="1170137">
                <a:moveTo>
                  <a:pt x="0" y="0"/>
                </a:moveTo>
                <a:lnTo>
                  <a:pt x="2849344" y="0"/>
                </a:lnTo>
                <a:lnTo>
                  <a:pt x="2849344" y="1170137"/>
                </a:lnTo>
                <a:lnTo>
                  <a:pt x="0" y="117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 descr="University logo&#10;South East Technological University">
            <a:extLst>
              <a:ext uri="{FF2B5EF4-FFF2-40B4-BE49-F238E27FC236}">
                <a16:creationId xmlns:a16="http://schemas.microsoft.com/office/drawing/2014/main" id="{39C66251-3CEA-6C9E-0514-19208350B06B}"/>
              </a:ext>
            </a:extLst>
          </p:cNvPr>
          <p:cNvSpPr/>
          <p:nvPr/>
        </p:nvSpPr>
        <p:spPr>
          <a:xfrm>
            <a:off x="10956581" y="8518003"/>
            <a:ext cx="2456651" cy="1378380"/>
          </a:xfrm>
          <a:custGeom>
            <a:avLst/>
            <a:gdLst/>
            <a:ahLst/>
            <a:cxnLst/>
            <a:rect l="l" t="t" r="r" b="b"/>
            <a:pathLst>
              <a:path w="2456651" h="1378380">
                <a:moveTo>
                  <a:pt x="0" y="0"/>
                </a:moveTo>
                <a:lnTo>
                  <a:pt x="2456650" y="0"/>
                </a:lnTo>
                <a:lnTo>
                  <a:pt x="2456650" y="1378380"/>
                </a:lnTo>
                <a:lnTo>
                  <a:pt x="0" y="137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 descr="University logo.&#10;Technological University Dublin">
            <a:extLst>
              <a:ext uri="{FF2B5EF4-FFF2-40B4-BE49-F238E27FC236}">
                <a16:creationId xmlns:a16="http://schemas.microsoft.com/office/drawing/2014/main" id="{C131526D-0B1E-DEAA-C09A-1B3C64F1B953}"/>
              </a:ext>
            </a:extLst>
          </p:cNvPr>
          <p:cNvSpPr/>
          <p:nvPr/>
        </p:nvSpPr>
        <p:spPr>
          <a:xfrm>
            <a:off x="13413231" y="8518003"/>
            <a:ext cx="2349798" cy="1480594"/>
          </a:xfrm>
          <a:custGeom>
            <a:avLst/>
            <a:gdLst/>
            <a:ahLst/>
            <a:cxnLst/>
            <a:rect l="l" t="t" r="r" b="b"/>
            <a:pathLst>
              <a:path w="2349798" h="1480594">
                <a:moveTo>
                  <a:pt x="0" y="0"/>
                </a:moveTo>
                <a:lnTo>
                  <a:pt x="2349798" y="0"/>
                </a:lnTo>
                <a:lnTo>
                  <a:pt x="2349798" y="1480594"/>
                </a:lnTo>
                <a:lnTo>
                  <a:pt x="0" y="148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 descr="University logo.&#10;Technological University of the Shannon">
            <a:extLst>
              <a:ext uri="{FF2B5EF4-FFF2-40B4-BE49-F238E27FC236}">
                <a16:creationId xmlns:a16="http://schemas.microsoft.com/office/drawing/2014/main" id="{EDA9B4DE-F8DE-BD9E-8FB4-1B5E9E92F112}"/>
              </a:ext>
            </a:extLst>
          </p:cNvPr>
          <p:cNvSpPr/>
          <p:nvPr/>
        </p:nvSpPr>
        <p:spPr>
          <a:xfrm>
            <a:off x="16580824" y="8309848"/>
            <a:ext cx="821962" cy="1627676"/>
          </a:xfrm>
          <a:custGeom>
            <a:avLst/>
            <a:gdLst/>
            <a:ahLst/>
            <a:cxnLst/>
            <a:rect l="l" t="t" r="r" b="b"/>
            <a:pathLst>
              <a:path w="821962" h="1627676">
                <a:moveTo>
                  <a:pt x="0" y="0"/>
                </a:moveTo>
                <a:lnTo>
                  <a:pt x="821962" y="0"/>
                </a:lnTo>
                <a:lnTo>
                  <a:pt x="821962" y="1627676"/>
                </a:lnTo>
                <a:lnTo>
                  <a:pt x="0" y="162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EB673F-EF98-8742-0703-09A25FAF9ADA}"/>
              </a:ext>
            </a:extLst>
          </p:cNvPr>
          <p:cNvSpPr txBox="1"/>
          <p:nvPr/>
        </p:nvSpPr>
        <p:spPr>
          <a:xfrm>
            <a:off x="6888313" y="2599748"/>
            <a:ext cx="38395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FF6768"/>
                </a:solidFill>
              </a:rPr>
              <a:t>€40m</a:t>
            </a:r>
            <a:endParaRPr lang="en-IE" sz="11500" dirty="0">
              <a:solidFill>
                <a:srgbClr val="FF676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A696948-9649-0A84-82D4-CA3C40EF68FE}"/>
              </a:ext>
            </a:extLst>
          </p:cNvPr>
          <p:cNvSpPr txBox="1"/>
          <p:nvPr/>
        </p:nvSpPr>
        <p:spPr>
          <a:xfrm>
            <a:off x="1557512" y="6006016"/>
            <a:ext cx="62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E3BB"/>
                </a:solidFill>
              </a:rPr>
              <a:t>7 HEI partners</a:t>
            </a:r>
            <a:endParaRPr lang="en-IE" sz="8000" dirty="0">
              <a:solidFill>
                <a:srgbClr val="00E3B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8E9D46-0A12-E6B1-8CC3-F598C272176E}"/>
              </a:ext>
            </a:extLst>
          </p:cNvPr>
          <p:cNvSpPr txBox="1"/>
          <p:nvPr/>
        </p:nvSpPr>
        <p:spPr>
          <a:xfrm>
            <a:off x="11987516" y="1045476"/>
            <a:ext cx="573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E3BB"/>
                </a:solidFill>
              </a:rPr>
              <a:t>4,000</a:t>
            </a:r>
          </a:p>
          <a:p>
            <a:endParaRPr lang="en-GB" sz="7200" dirty="0">
              <a:solidFill>
                <a:srgbClr val="00E3BB"/>
              </a:solidFill>
            </a:endParaRPr>
          </a:p>
          <a:p>
            <a:r>
              <a:rPr lang="en-GB" sz="7200" dirty="0">
                <a:solidFill>
                  <a:srgbClr val="00E3BB"/>
                </a:solidFill>
              </a:rPr>
              <a:t>9,600</a:t>
            </a:r>
            <a:endParaRPr lang="en-IE" sz="7200" dirty="0">
              <a:solidFill>
                <a:srgbClr val="00E3B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7C11097-8F79-6C20-3BEA-689B199B61A2}"/>
              </a:ext>
            </a:extLst>
          </p:cNvPr>
          <p:cNvSpPr txBox="1"/>
          <p:nvPr/>
        </p:nvSpPr>
        <p:spPr>
          <a:xfrm>
            <a:off x="779430" y="904054"/>
            <a:ext cx="573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90909"/>
                </a:solidFill>
              </a:rPr>
              <a:t>6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4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12</a:t>
            </a:r>
            <a:endParaRPr lang="en-IE" sz="4800" dirty="0">
              <a:solidFill>
                <a:srgbClr val="09090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68B2AC8-B02A-01F1-4B01-CB1F463463D3}"/>
              </a:ext>
            </a:extLst>
          </p:cNvPr>
          <p:cNvSpPr txBox="1"/>
          <p:nvPr/>
        </p:nvSpPr>
        <p:spPr>
          <a:xfrm>
            <a:off x="13045663" y="5070069"/>
            <a:ext cx="501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 years</a:t>
            </a:r>
            <a:endParaRPr lang="en-IE" sz="9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9099A3-EA68-A1E6-CAEB-504CA8455A0C}"/>
              </a:ext>
            </a:extLst>
          </p:cNvPr>
          <p:cNvSpPr txBox="1"/>
          <p:nvPr/>
        </p:nvSpPr>
        <p:spPr>
          <a:xfrm>
            <a:off x="9027413" y="6860135"/>
            <a:ext cx="649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B636"/>
                </a:solidFill>
              </a:rPr>
              <a:t>21</a:t>
            </a:r>
            <a:endParaRPr lang="en-IE" sz="7200" dirty="0">
              <a:solidFill>
                <a:srgbClr val="FFB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252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0409A1-1FDA-E257-9ECC-DEB8F7885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B0DA3EE-0C61-EF01-D918-EB950A464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9846" t="16683" r="9530" b="326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 descr="University logo&#10;Atlantic Technological University">
            <a:extLst>
              <a:ext uri="{FF2B5EF4-FFF2-40B4-BE49-F238E27FC236}">
                <a16:creationId xmlns:a16="http://schemas.microsoft.com/office/drawing/2014/main" id="{01C9508A-5CDA-D021-F3BE-40C3807AE44F}"/>
              </a:ext>
            </a:extLst>
          </p:cNvPr>
          <p:cNvSpPr/>
          <p:nvPr/>
        </p:nvSpPr>
        <p:spPr>
          <a:xfrm>
            <a:off x="0" y="8201785"/>
            <a:ext cx="2948364" cy="2085215"/>
          </a:xfrm>
          <a:custGeom>
            <a:avLst/>
            <a:gdLst/>
            <a:ahLst/>
            <a:cxnLst/>
            <a:rect l="l" t="t" r="r" b="b"/>
            <a:pathLst>
              <a:path w="2948364" h="2085215">
                <a:moveTo>
                  <a:pt x="0" y="0"/>
                </a:moveTo>
                <a:lnTo>
                  <a:pt x="2948364" y="0"/>
                </a:lnTo>
                <a:lnTo>
                  <a:pt x="2948364" y="2085215"/>
                </a:lnTo>
                <a:lnTo>
                  <a:pt x="0" y="2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 descr="University logo&#10;Dundalk Institute of Technology">
            <a:extLst>
              <a:ext uri="{FF2B5EF4-FFF2-40B4-BE49-F238E27FC236}">
                <a16:creationId xmlns:a16="http://schemas.microsoft.com/office/drawing/2014/main" id="{E348B58C-AE76-CEE6-0469-34BDD6A627C3}"/>
              </a:ext>
            </a:extLst>
          </p:cNvPr>
          <p:cNvSpPr/>
          <p:nvPr/>
        </p:nvSpPr>
        <p:spPr>
          <a:xfrm>
            <a:off x="2622380" y="8623006"/>
            <a:ext cx="2052932" cy="1054412"/>
          </a:xfrm>
          <a:custGeom>
            <a:avLst/>
            <a:gdLst/>
            <a:ahLst/>
            <a:cxnLst/>
            <a:rect l="l" t="t" r="r" b="b"/>
            <a:pathLst>
              <a:path w="2052932" h="1054412">
                <a:moveTo>
                  <a:pt x="0" y="0"/>
                </a:moveTo>
                <a:lnTo>
                  <a:pt x="2052931" y="0"/>
                </a:lnTo>
                <a:lnTo>
                  <a:pt x="2052931" y="1054413"/>
                </a:lnTo>
                <a:lnTo>
                  <a:pt x="0" y="1054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 descr="University logo.&#10;Institute of Art, Design and Technology, Dún Laoghaire">
            <a:extLst>
              <a:ext uri="{FF2B5EF4-FFF2-40B4-BE49-F238E27FC236}">
                <a16:creationId xmlns:a16="http://schemas.microsoft.com/office/drawing/2014/main" id="{16C95E41-2E98-4C46-3A20-234A2C026D52}"/>
              </a:ext>
            </a:extLst>
          </p:cNvPr>
          <p:cNvSpPr/>
          <p:nvPr/>
        </p:nvSpPr>
        <p:spPr>
          <a:xfrm>
            <a:off x="4932486" y="8323756"/>
            <a:ext cx="2594830" cy="1869089"/>
          </a:xfrm>
          <a:custGeom>
            <a:avLst/>
            <a:gdLst/>
            <a:ahLst/>
            <a:cxnLst/>
            <a:rect l="l" t="t" r="r" b="b"/>
            <a:pathLst>
              <a:path w="2594830" h="1869089">
                <a:moveTo>
                  <a:pt x="0" y="0"/>
                </a:moveTo>
                <a:lnTo>
                  <a:pt x="2594831" y="0"/>
                </a:lnTo>
                <a:lnTo>
                  <a:pt x="2594831" y="1869088"/>
                </a:lnTo>
                <a:lnTo>
                  <a:pt x="0" y="186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University logo&#10;Munster Technological University">
            <a:extLst>
              <a:ext uri="{FF2B5EF4-FFF2-40B4-BE49-F238E27FC236}">
                <a16:creationId xmlns:a16="http://schemas.microsoft.com/office/drawing/2014/main" id="{5605D9DE-FEC5-328D-C710-21D5567E1880}"/>
              </a:ext>
            </a:extLst>
          </p:cNvPr>
          <p:cNvSpPr/>
          <p:nvPr/>
        </p:nvSpPr>
        <p:spPr>
          <a:xfrm>
            <a:off x="7719328" y="8659324"/>
            <a:ext cx="2849345" cy="1170137"/>
          </a:xfrm>
          <a:custGeom>
            <a:avLst/>
            <a:gdLst/>
            <a:ahLst/>
            <a:cxnLst/>
            <a:rect l="l" t="t" r="r" b="b"/>
            <a:pathLst>
              <a:path w="2849345" h="1170137">
                <a:moveTo>
                  <a:pt x="0" y="0"/>
                </a:moveTo>
                <a:lnTo>
                  <a:pt x="2849344" y="0"/>
                </a:lnTo>
                <a:lnTo>
                  <a:pt x="2849344" y="1170137"/>
                </a:lnTo>
                <a:lnTo>
                  <a:pt x="0" y="117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 descr="University logo&#10;South East Technological University">
            <a:extLst>
              <a:ext uri="{FF2B5EF4-FFF2-40B4-BE49-F238E27FC236}">
                <a16:creationId xmlns:a16="http://schemas.microsoft.com/office/drawing/2014/main" id="{6DA9D43B-BB48-4C30-746B-5BAC64ACF47E}"/>
              </a:ext>
            </a:extLst>
          </p:cNvPr>
          <p:cNvSpPr/>
          <p:nvPr/>
        </p:nvSpPr>
        <p:spPr>
          <a:xfrm>
            <a:off x="10956581" y="8518003"/>
            <a:ext cx="2456651" cy="1378380"/>
          </a:xfrm>
          <a:custGeom>
            <a:avLst/>
            <a:gdLst/>
            <a:ahLst/>
            <a:cxnLst/>
            <a:rect l="l" t="t" r="r" b="b"/>
            <a:pathLst>
              <a:path w="2456651" h="1378380">
                <a:moveTo>
                  <a:pt x="0" y="0"/>
                </a:moveTo>
                <a:lnTo>
                  <a:pt x="2456650" y="0"/>
                </a:lnTo>
                <a:lnTo>
                  <a:pt x="2456650" y="1378380"/>
                </a:lnTo>
                <a:lnTo>
                  <a:pt x="0" y="137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 descr="University logo.&#10;Technological University Dublin">
            <a:extLst>
              <a:ext uri="{FF2B5EF4-FFF2-40B4-BE49-F238E27FC236}">
                <a16:creationId xmlns:a16="http://schemas.microsoft.com/office/drawing/2014/main" id="{4F57CC49-A359-609E-B42D-8F6C6813BEF4}"/>
              </a:ext>
            </a:extLst>
          </p:cNvPr>
          <p:cNvSpPr/>
          <p:nvPr/>
        </p:nvSpPr>
        <p:spPr>
          <a:xfrm>
            <a:off x="13413231" y="8518003"/>
            <a:ext cx="2349798" cy="1480594"/>
          </a:xfrm>
          <a:custGeom>
            <a:avLst/>
            <a:gdLst/>
            <a:ahLst/>
            <a:cxnLst/>
            <a:rect l="l" t="t" r="r" b="b"/>
            <a:pathLst>
              <a:path w="2349798" h="1480594">
                <a:moveTo>
                  <a:pt x="0" y="0"/>
                </a:moveTo>
                <a:lnTo>
                  <a:pt x="2349798" y="0"/>
                </a:lnTo>
                <a:lnTo>
                  <a:pt x="2349798" y="1480594"/>
                </a:lnTo>
                <a:lnTo>
                  <a:pt x="0" y="148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 descr="University logo.&#10;Technological University of the Shannon">
            <a:extLst>
              <a:ext uri="{FF2B5EF4-FFF2-40B4-BE49-F238E27FC236}">
                <a16:creationId xmlns:a16="http://schemas.microsoft.com/office/drawing/2014/main" id="{BF2106E0-C197-5B74-0158-E0053C9BACB5}"/>
              </a:ext>
            </a:extLst>
          </p:cNvPr>
          <p:cNvSpPr/>
          <p:nvPr/>
        </p:nvSpPr>
        <p:spPr>
          <a:xfrm>
            <a:off x="16580824" y="8309848"/>
            <a:ext cx="821962" cy="1627676"/>
          </a:xfrm>
          <a:custGeom>
            <a:avLst/>
            <a:gdLst/>
            <a:ahLst/>
            <a:cxnLst/>
            <a:rect l="l" t="t" r="r" b="b"/>
            <a:pathLst>
              <a:path w="821962" h="1627676">
                <a:moveTo>
                  <a:pt x="0" y="0"/>
                </a:moveTo>
                <a:lnTo>
                  <a:pt x="821962" y="0"/>
                </a:lnTo>
                <a:lnTo>
                  <a:pt x="821962" y="1627676"/>
                </a:lnTo>
                <a:lnTo>
                  <a:pt x="0" y="162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C981192-014D-0B24-C951-CF87830B0FA8}"/>
              </a:ext>
            </a:extLst>
          </p:cNvPr>
          <p:cNvSpPr txBox="1"/>
          <p:nvPr/>
        </p:nvSpPr>
        <p:spPr>
          <a:xfrm>
            <a:off x="6888313" y="2599748"/>
            <a:ext cx="38395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FF6768"/>
                </a:solidFill>
              </a:rPr>
              <a:t>€40m</a:t>
            </a:r>
            <a:endParaRPr lang="en-IE" sz="11500" dirty="0">
              <a:solidFill>
                <a:srgbClr val="FF676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F8B0FFA-59FE-1C8E-FF23-1F79A18BC956}"/>
              </a:ext>
            </a:extLst>
          </p:cNvPr>
          <p:cNvSpPr txBox="1"/>
          <p:nvPr/>
        </p:nvSpPr>
        <p:spPr>
          <a:xfrm>
            <a:off x="1557512" y="6006016"/>
            <a:ext cx="62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E3BB"/>
                </a:solidFill>
              </a:rPr>
              <a:t>7 HEI partners</a:t>
            </a:r>
            <a:endParaRPr lang="en-IE" sz="8000" dirty="0">
              <a:solidFill>
                <a:srgbClr val="00E3B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BB5045A-B99E-D47D-F294-857F0177E0C5}"/>
              </a:ext>
            </a:extLst>
          </p:cNvPr>
          <p:cNvSpPr txBox="1"/>
          <p:nvPr/>
        </p:nvSpPr>
        <p:spPr>
          <a:xfrm>
            <a:off x="11987516" y="1045476"/>
            <a:ext cx="573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E3BB"/>
                </a:solidFill>
              </a:rPr>
              <a:t>4,000</a:t>
            </a:r>
          </a:p>
          <a:p>
            <a:endParaRPr lang="en-GB" sz="7200" dirty="0">
              <a:solidFill>
                <a:srgbClr val="00E3BB"/>
              </a:solidFill>
            </a:endParaRPr>
          </a:p>
          <a:p>
            <a:r>
              <a:rPr lang="en-GB" sz="7200" dirty="0">
                <a:solidFill>
                  <a:srgbClr val="00E3BB"/>
                </a:solidFill>
              </a:rPr>
              <a:t>9,600</a:t>
            </a:r>
            <a:endParaRPr lang="en-IE" sz="7200" dirty="0">
              <a:solidFill>
                <a:srgbClr val="00E3B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34E8DC-3338-A6FD-EC7C-BE688EA0AE33}"/>
              </a:ext>
            </a:extLst>
          </p:cNvPr>
          <p:cNvSpPr txBox="1"/>
          <p:nvPr/>
        </p:nvSpPr>
        <p:spPr>
          <a:xfrm>
            <a:off x="779430" y="904054"/>
            <a:ext cx="573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90909"/>
                </a:solidFill>
              </a:rPr>
              <a:t>6 themes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4 work streams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12 work packages</a:t>
            </a:r>
            <a:endParaRPr lang="en-IE" sz="4800" dirty="0">
              <a:solidFill>
                <a:srgbClr val="09090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C160F30-7C86-5397-C4F1-ABBAC7EAF052}"/>
              </a:ext>
            </a:extLst>
          </p:cNvPr>
          <p:cNvSpPr txBox="1"/>
          <p:nvPr/>
        </p:nvSpPr>
        <p:spPr>
          <a:xfrm>
            <a:off x="13045663" y="5070069"/>
            <a:ext cx="501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 years</a:t>
            </a:r>
            <a:endParaRPr lang="en-IE" sz="9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2A0245-76AC-52D8-3E99-0B4A2977D5F7}"/>
              </a:ext>
            </a:extLst>
          </p:cNvPr>
          <p:cNvSpPr txBox="1"/>
          <p:nvPr/>
        </p:nvSpPr>
        <p:spPr>
          <a:xfrm>
            <a:off x="9027413" y="6860135"/>
            <a:ext cx="649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B636"/>
                </a:solidFill>
              </a:rPr>
              <a:t>21</a:t>
            </a:r>
            <a:endParaRPr lang="en-IE" sz="7200" dirty="0">
              <a:solidFill>
                <a:srgbClr val="FFB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74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9C6A40-AE76-8B95-E418-E851FD25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371A1F0-76CC-AF96-00A1-C66363712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9846" t="16683" r="9530" b="326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 descr="University logo&#10;Atlantic Technological University">
            <a:extLst>
              <a:ext uri="{FF2B5EF4-FFF2-40B4-BE49-F238E27FC236}">
                <a16:creationId xmlns:a16="http://schemas.microsoft.com/office/drawing/2014/main" id="{3C86B334-CF27-4722-93D9-6532434079E1}"/>
              </a:ext>
            </a:extLst>
          </p:cNvPr>
          <p:cNvSpPr/>
          <p:nvPr/>
        </p:nvSpPr>
        <p:spPr>
          <a:xfrm>
            <a:off x="0" y="8201785"/>
            <a:ext cx="2948364" cy="2085215"/>
          </a:xfrm>
          <a:custGeom>
            <a:avLst/>
            <a:gdLst/>
            <a:ahLst/>
            <a:cxnLst/>
            <a:rect l="l" t="t" r="r" b="b"/>
            <a:pathLst>
              <a:path w="2948364" h="2085215">
                <a:moveTo>
                  <a:pt x="0" y="0"/>
                </a:moveTo>
                <a:lnTo>
                  <a:pt x="2948364" y="0"/>
                </a:lnTo>
                <a:lnTo>
                  <a:pt x="2948364" y="2085215"/>
                </a:lnTo>
                <a:lnTo>
                  <a:pt x="0" y="2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 descr="University logo&#10;Dundalk Institute of Technology">
            <a:extLst>
              <a:ext uri="{FF2B5EF4-FFF2-40B4-BE49-F238E27FC236}">
                <a16:creationId xmlns:a16="http://schemas.microsoft.com/office/drawing/2014/main" id="{634F98C1-3881-CC14-2497-15299D05A850}"/>
              </a:ext>
            </a:extLst>
          </p:cNvPr>
          <p:cNvSpPr/>
          <p:nvPr/>
        </p:nvSpPr>
        <p:spPr>
          <a:xfrm>
            <a:off x="2622380" y="8623006"/>
            <a:ext cx="2052932" cy="1054412"/>
          </a:xfrm>
          <a:custGeom>
            <a:avLst/>
            <a:gdLst/>
            <a:ahLst/>
            <a:cxnLst/>
            <a:rect l="l" t="t" r="r" b="b"/>
            <a:pathLst>
              <a:path w="2052932" h="1054412">
                <a:moveTo>
                  <a:pt x="0" y="0"/>
                </a:moveTo>
                <a:lnTo>
                  <a:pt x="2052931" y="0"/>
                </a:lnTo>
                <a:lnTo>
                  <a:pt x="2052931" y="1054413"/>
                </a:lnTo>
                <a:lnTo>
                  <a:pt x="0" y="1054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 descr="University logo.&#10;Institute of Art, Design and Technology, Dún Laoghaire">
            <a:extLst>
              <a:ext uri="{FF2B5EF4-FFF2-40B4-BE49-F238E27FC236}">
                <a16:creationId xmlns:a16="http://schemas.microsoft.com/office/drawing/2014/main" id="{2E50BE4A-A1DD-0193-7E9B-5D5B280FE4F4}"/>
              </a:ext>
            </a:extLst>
          </p:cNvPr>
          <p:cNvSpPr/>
          <p:nvPr/>
        </p:nvSpPr>
        <p:spPr>
          <a:xfrm>
            <a:off x="4932486" y="8323756"/>
            <a:ext cx="2594830" cy="1869089"/>
          </a:xfrm>
          <a:custGeom>
            <a:avLst/>
            <a:gdLst/>
            <a:ahLst/>
            <a:cxnLst/>
            <a:rect l="l" t="t" r="r" b="b"/>
            <a:pathLst>
              <a:path w="2594830" h="1869089">
                <a:moveTo>
                  <a:pt x="0" y="0"/>
                </a:moveTo>
                <a:lnTo>
                  <a:pt x="2594831" y="0"/>
                </a:lnTo>
                <a:lnTo>
                  <a:pt x="2594831" y="1869088"/>
                </a:lnTo>
                <a:lnTo>
                  <a:pt x="0" y="186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University logo&#10;Munster Technological University">
            <a:extLst>
              <a:ext uri="{FF2B5EF4-FFF2-40B4-BE49-F238E27FC236}">
                <a16:creationId xmlns:a16="http://schemas.microsoft.com/office/drawing/2014/main" id="{2993C8F8-61A4-A679-9D59-6EFCA0939B56}"/>
              </a:ext>
            </a:extLst>
          </p:cNvPr>
          <p:cNvSpPr/>
          <p:nvPr/>
        </p:nvSpPr>
        <p:spPr>
          <a:xfrm>
            <a:off x="7719328" y="8659324"/>
            <a:ext cx="2849345" cy="1170137"/>
          </a:xfrm>
          <a:custGeom>
            <a:avLst/>
            <a:gdLst/>
            <a:ahLst/>
            <a:cxnLst/>
            <a:rect l="l" t="t" r="r" b="b"/>
            <a:pathLst>
              <a:path w="2849345" h="1170137">
                <a:moveTo>
                  <a:pt x="0" y="0"/>
                </a:moveTo>
                <a:lnTo>
                  <a:pt x="2849344" y="0"/>
                </a:lnTo>
                <a:lnTo>
                  <a:pt x="2849344" y="1170137"/>
                </a:lnTo>
                <a:lnTo>
                  <a:pt x="0" y="117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 descr="University logo&#10;South East Technological University">
            <a:extLst>
              <a:ext uri="{FF2B5EF4-FFF2-40B4-BE49-F238E27FC236}">
                <a16:creationId xmlns:a16="http://schemas.microsoft.com/office/drawing/2014/main" id="{31D71ACA-3322-AEA2-0CDF-87D9E94340EB}"/>
              </a:ext>
            </a:extLst>
          </p:cNvPr>
          <p:cNvSpPr/>
          <p:nvPr/>
        </p:nvSpPr>
        <p:spPr>
          <a:xfrm>
            <a:off x="10956581" y="8518003"/>
            <a:ext cx="2456651" cy="1378380"/>
          </a:xfrm>
          <a:custGeom>
            <a:avLst/>
            <a:gdLst/>
            <a:ahLst/>
            <a:cxnLst/>
            <a:rect l="l" t="t" r="r" b="b"/>
            <a:pathLst>
              <a:path w="2456651" h="1378380">
                <a:moveTo>
                  <a:pt x="0" y="0"/>
                </a:moveTo>
                <a:lnTo>
                  <a:pt x="2456650" y="0"/>
                </a:lnTo>
                <a:lnTo>
                  <a:pt x="2456650" y="1378380"/>
                </a:lnTo>
                <a:lnTo>
                  <a:pt x="0" y="137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 descr="University logo.&#10;Technological University Dublin">
            <a:extLst>
              <a:ext uri="{FF2B5EF4-FFF2-40B4-BE49-F238E27FC236}">
                <a16:creationId xmlns:a16="http://schemas.microsoft.com/office/drawing/2014/main" id="{AEE1CA8A-447C-2898-7298-9028031DB5A9}"/>
              </a:ext>
            </a:extLst>
          </p:cNvPr>
          <p:cNvSpPr/>
          <p:nvPr/>
        </p:nvSpPr>
        <p:spPr>
          <a:xfrm>
            <a:off x="13413231" y="8518003"/>
            <a:ext cx="2349798" cy="1480594"/>
          </a:xfrm>
          <a:custGeom>
            <a:avLst/>
            <a:gdLst/>
            <a:ahLst/>
            <a:cxnLst/>
            <a:rect l="l" t="t" r="r" b="b"/>
            <a:pathLst>
              <a:path w="2349798" h="1480594">
                <a:moveTo>
                  <a:pt x="0" y="0"/>
                </a:moveTo>
                <a:lnTo>
                  <a:pt x="2349798" y="0"/>
                </a:lnTo>
                <a:lnTo>
                  <a:pt x="2349798" y="1480594"/>
                </a:lnTo>
                <a:lnTo>
                  <a:pt x="0" y="148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 descr="University logo.&#10;Technological University of the Shannon">
            <a:extLst>
              <a:ext uri="{FF2B5EF4-FFF2-40B4-BE49-F238E27FC236}">
                <a16:creationId xmlns:a16="http://schemas.microsoft.com/office/drawing/2014/main" id="{3EA7042A-ACC9-FA58-9514-D39F28D25F68}"/>
              </a:ext>
            </a:extLst>
          </p:cNvPr>
          <p:cNvSpPr/>
          <p:nvPr/>
        </p:nvSpPr>
        <p:spPr>
          <a:xfrm>
            <a:off x="16580824" y="8309848"/>
            <a:ext cx="821962" cy="1627676"/>
          </a:xfrm>
          <a:custGeom>
            <a:avLst/>
            <a:gdLst/>
            <a:ahLst/>
            <a:cxnLst/>
            <a:rect l="l" t="t" r="r" b="b"/>
            <a:pathLst>
              <a:path w="821962" h="1627676">
                <a:moveTo>
                  <a:pt x="0" y="0"/>
                </a:moveTo>
                <a:lnTo>
                  <a:pt x="821962" y="0"/>
                </a:lnTo>
                <a:lnTo>
                  <a:pt x="821962" y="1627676"/>
                </a:lnTo>
                <a:lnTo>
                  <a:pt x="0" y="162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6318C2-6F33-7463-99A8-EB9D660F9C0D}"/>
              </a:ext>
            </a:extLst>
          </p:cNvPr>
          <p:cNvSpPr txBox="1"/>
          <p:nvPr/>
        </p:nvSpPr>
        <p:spPr>
          <a:xfrm>
            <a:off x="6888313" y="2599748"/>
            <a:ext cx="38395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FF6768"/>
                </a:solidFill>
              </a:rPr>
              <a:t>€40m</a:t>
            </a:r>
            <a:endParaRPr lang="en-IE" sz="11500" dirty="0">
              <a:solidFill>
                <a:srgbClr val="FF676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A82C4E3-C9A5-274B-F0B4-7787799603C0}"/>
              </a:ext>
            </a:extLst>
          </p:cNvPr>
          <p:cNvSpPr txBox="1"/>
          <p:nvPr/>
        </p:nvSpPr>
        <p:spPr>
          <a:xfrm>
            <a:off x="1557512" y="6006016"/>
            <a:ext cx="62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E3BB"/>
                </a:solidFill>
              </a:rPr>
              <a:t>7 HEI partners</a:t>
            </a:r>
            <a:endParaRPr lang="en-IE" sz="8000" dirty="0">
              <a:solidFill>
                <a:srgbClr val="00E3B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4DF526D-6973-E86C-95AE-54E3A641FCA5}"/>
              </a:ext>
            </a:extLst>
          </p:cNvPr>
          <p:cNvSpPr txBox="1"/>
          <p:nvPr/>
        </p:nvSpPr>
        <p:spPr>
          <a:xfrm>
            <a:off x="11987516" y="1045476"/>
            <a:ext cx="573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E3BB"/>
                </a:solidFill>
              </a:rPr>
              <a:t>4,000 staff</a:t>
            </a:r>
          </a:p>
          <a:p>
            <a:endParaRPr lang="en-GB" sz="7200" dirty="0">
              <a:solidFill>
                <a:srgbClr val="00E3BB"/>
              </a:solidFill>
            </a:endParaRPr>
          </a:p>
          <a:p>
            <a:r>
              <a:rPr lang="en-GB" sz="7200" dirty="0">
                <a:solidFill>
                  <a:srgbClr val="00E3BB"/>
                </a:solidFill>
              </a:rPr>
              <a:t>9,600 students</a:t>
            </a:r>
            <a:endParaRPr lang="en-IE" sz="7200" dirty="0">
              <a:solidFill>
                <a:srgbClr val="00E3B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79E4BF2-5683-5D1A-37EA-C14C0FBE1505}"/>
              </a:ext>
            </a:extLst>
          </p:cNvPr>
          <p:cNvSpPr txBox="1"/>
          <p:nvPr/>
        </p:nvSpPr>
        <p:spPr>
          <a:xfrm>
            <a:off x="779430" y="904054"/>
            <a:ext cx="573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90909"/>
                </a:solidFill>
              </a:rPr>
              <a:t>6 themes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4 work streams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12 work packages</a:t>
            </a:r>
            <a:endParaRPr lang="en-IE" sz="4800" dirty="0">
              <a:solidFill>
                <a:srgbClr val="09090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68433D2-E85A-28D3-6A6B-9A8868CC81D8}"/>
              </a:ext>
            </a:extLst>
          </p:cNvPr>
          <p:cNvSpPr txBox="1"/>
          <p:nvPr/>
        </p:nvSpPr>
        <p:spPr>
          <a:xfrm>
            <a:off x="13045663" y="5070069"/>
            <a:ext cx="501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 years</a:t>
            </a:r>
            <a:endParaRPr lang="en-IE" sz="9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9FE1F0-DA4A-F881-00B9-3C13CE0D2546}"/>
              </a:ext>
            </a:extLst>
          </p:cNvPr>
          <p:cNvSpPr txBox="1"/>
          <p:nvPr/>
        </p:nvSpPr>
        <p:spPr>
          <a:xfrm>
            <a:off x="9027413" y="6860135"/>
            <a:ext cx="649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B636"/>
                </a:solidFill>
              </a:rPr>
              <a:t>21</a:t>
            </a:r>
            <a:endParaRPr lang="en-IE" sz="7200" dirty="0">
              <a:solidFill>
                <a:srgbClr val="FFB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335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05B144-00EE-ACAC-E621-B8EF3FC96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0575C8F6-F290-F3C9-3854-6F39B890B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rcRect l="39846" t="16683" r="9530" b="3269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 descr="University logo&#10;Atlantic Technological University">
            <a:extLst>
              <a:ext uri="{FF2B5EF4-FFF2-40B4-BE49-F238E27FC236}">
                <a16:creationId xmlns:a16="http://schemas.microsoft.com/office/drawing/2014/main" id="{5C0C4D80-54BF-C44C-7FE5-6028C27F722C}"/>
              </a:ext>
            </a:extLst>
          </p:cNvPr>
          <p:cNvSpPr/>
          <p:nvPr/>
        </p:nvSpPr>
        <p:spPr>
          <a:xfrm>
            <a:off x="0" y="8201785"/>
            <a:ext cx="2948364" cy="2085215"/>
          </a:xfrm>
          <a:custGeom>
            <a:avLst/>
            <a:gdLst/>
            <a:ahLst/>
            <a:cxnLst/>
            <a:rect l="l" t="t" r="r" b="b"/>
            <a:pathLst>
              <a:path w="2948364" h="2085215">
                <a:moveTo>
                  <a:pt x="0" y="0"/>
                </a:moveTo>
                <a:lnTo>
                  <a:pt x="2948364" y="0"/>
                </a:lnTo>
                <a:lnTo>
                  <a:pt x="2948364" y="2085215"/>
                </a:lnTo>
                <a:lnTo>
                  <a:pt x="0" y="208521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4" name="Freeform 4" descr="University logo&#10;Dundalk Institute of Technology">
            <a:extLst>
              <a:ext uri="{FF2B5EF4-FFF2-40B4-BE49-F238E27FC236}">
                <a16:creationId xmlns:a16="http://schemas.microsoft.com/office/drawing/2014/main" id="{38CCB037-12B2-F40D-B462-E522BCA5EE0F}"/>
              </a:ext>
            </a:extLst>
          </p:cNvPr>
          <p:cNvSpPr/>
          <p:nvPr/>
        </p:nvSpPr>
        <p:spPr>
          <a:xfrm>
            <a:off x="2622380" y="8623006"/>
            <a:ext cx="2052932" cy="1054412"/>
          </a:xfrm>
          <a:custGeom>
            <a:avLst/>
            <a:gdLst/>
            <a:ahLst/>
            <a:cxnLst/>
            <a:rect l="l" t="t" r="r" b="b"/>
            <a:pathLst>
              <a:path w="2052932" h="1054412">
                <a:moveTo>
                  <a:pt x="0" y="0"/>
                </a:moveTo>
                <a:lnTo>
                  <a:pt x="2052931" y="0"/>
                </a:lnTo>
                <a:lnTo>
                  <a:pt x="2052931" y="1054413"/>
                </a:lnTo>
                <a:lnTo>
                  <a:pt x="0" y="1054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5" name="Freeform 5" descr="University logo.&#10;Institute of Art, Design and Technology, Dún Laoghaire">
            <a:extLst>
              <a:ext uri="{FF2B5EF4-FFF2-40B4-BE49-F238E27FC236}">
                <a16:creationId xmlns:a16="http://schemas.microsoft.com/office/drawing/2014/main" id="{A3F5D1C6-D79B-8282-E26C-CF5824F95EC2}"/>
              </a:ext>
            </a:extLst>
          </p:cNvPr>
          <p:cNvSpPr/>
          <p:nvPr/>
        </p:nvSpPr>
        <p:spPr>
          <a:xfrm>
            <a:off x="4932486" y="8323756"/>
            <a:ext cx="2594830" cy="1869089"/>
          </a:xfrm>
          <a:custGeom>
            <a:avLst/>
            <a:gdLst/>
            <a:ahLst/>
            <a:cxnLst/>
            <a:rect l="l" t="t" r="r" b="b"/>
            <a:pathLst>
              <a:path w="2594830" h="1869089">
                <a:moveTo>
                  <a:pt x="0" y="0"/>
                </a:moveTo>
                <a:lnTo>
                  <a:pt x="2594831" y="0"/>
                </a:lnTo>
                <a:lnTo>
                  <a:pt x="2594831" y="1869088"/>
                </a:lnTo>
                <a:lnTo>
                  <a:pt x="0" y="186908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6" name="Freeform 6" descr="University logo&#10;Munster Technological University">
            <a:extLst>
              <a:ext uri="{FF2B5EF4-FFF2-40B4-BE49-F238E27FC236}">
                <a16:creationId xmlns:a16="http://schemas.microsoft.com/office/drawing/2014/main" id="{84A888F9-C548-F6A1-DCC4-72A2043F6442}"/>
              </a:ext>
            </a:extLst>
          </p:cNvPr>
          <p:cNvSpPr/>
          <p:nvPr/>
        </p:nvSpPr>
        <p:spPr>
          <a:xfrm>
            <a:off x="7719328" y="8659324"/>
            <a:ext cx="2849345" cy="1170137"/>
          </a:xfrm>
          <a:custGeom>
            <a:avLst/>
            <a:gdLst/>
            <a:ahLst/>
            <a:cxnLst/>
            <a:rect l="l" t="t" r="r" b="b"/>
            <a:pathLst>
              <a:path w="2849345" h="1170137">
                <a:moveTo>
                  <a:pt x="0" y="0"/>
                </a:moveTo>
                <a:lnTo>
                  <a:pt x="2849344" y="0"/>
                </a:lnTo>
                <a:lnTo>
                  <a:pt x="2849344" y="1170137"/>
                </a:lnTo>
                <a:lnTo>
                  <a:pt x="0" y="117013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7" name="Freeform 7" descr="University logo&#10;South East Technological University">
            <a:extLst>
              <a:ext uri="{FF2B5EF4-FFF2-40B4-BE49-F238E27FC236}">
                <a16:creationId xmlns:a16="http://schemas.microsoft.com/office/drawing/2014/main" id="{5C548C3B-F6B3-198B-F63B-B081E8EF69C6}"/>
              </a:ext>
            </a:extLst>
          </p:cNvPr>
          <p:cNvSpPr/>
          <p:nvPr/>
        </p:nvSpPr>
        <p:spPr>
          <a:xfrm>
            <a:off x="10956581" y="8518003"/>
            <a:ext cx="2456651" cy="1378380"/>
          </a:xfrm>
          <a:custGeom>
            <a:avLst/>
            <a:gdLst/>
            <a:ahLst/>
            <a:cxnLst/>
            <a:rect l="l" t="t" r="r" b="b"/>
            <a:pathLst>
              <a:path w="2456651" h="1378380">
                <a:moveTo>
                  <a:pt x="0" y="0"/>
                </a:moveTo>
                <a:lnTo>
                  <a:pt x="2456650" y="0"/>
                </a:lnTo>
                <a:lnTo>
                  <a:pt x="2456650" y="1378380"/>
                </a:lnTo>
                <a:lnTo>
                  <a:pt x="0" y="137838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8" name="Freeform 8" descr="University logo.&#10;Technological University Dublin">
            <a:extLst>
              <a:ext uri="{FF2B5EF4-FFF2-40B4-BE49-F238E27FC236}">
                <a16:creationId xmlns:a16="http://schemas.microsoft.com/office/drawing/2014/main" id="{7CB2B5EF-D1D7-4B4D-9388-43CEDA8E2B17}"/>
              </a:ext>
            </a:extLst>
          </p:cNvPr>
          <p:cNvSpPr/>
          <p:nvPr/>
        </p:nvSpPr>
        <p:spPr>
          <a:xfrm>
            <a:off x="13413231" y="8518003"/>
            <a:ext cx="2349798" cy="1480594"/>
          </a:xfrm>
          <a:custGeom>
            <a:avLst/>
            <a:gdLst/>
            <a:ahLst/>
            <a:cxnLst/>
            <a:rect l="l" t="t" r="r" b="b"/>
            <a:pathLst>
              <a:path w="2349798" h="1480594">
                <a:moveTo>
                  <a:pt x="0" y="0"/>
                </a:moveTo>
                <a:lnTo>
                  <a:pt x="2349798" y="0"/>
                </a:lnTo>
                <a:lnTo>
                  <a:pt x="2349798" y="1480594"/>
                </a:lnTo>
                <a:lnTo>
                  <a:pt x="0" y="148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9" name="Freeform 9" descr="University logo.&#10;Technological University of the Shannon">
            <a:extLst>
              <a:ext uri="{FF2B5EF4-FFF2-40B4-BE49-F238E27FC236}">
                <a16:creationId xmlns:a16="http://schemas.microsoft.com/office/drawing/2014/main" id="{4637151F-3E53-1B39-907E-52A6528C2DB7}"/>
              </a:ext>
            </a:extLst>
          </p:cNvPr>
          <p:cNvSpPr/>
          <p:nvPr/>
        </p:nvSpPr>
        <p:spPr>
          <a:xfrm>
            <a:off x="16580824" y="8309848"/>
            <a:ext cx="821962" cy="1627676"/>
          </a:xfrm>
          <a:custGeom>
            <a:avLst/>
            <a:gdLst/>
            <a:ahLst/>
            <a:cxnLst/>
            <a:rect l="l" t="t" r="r" b="b"/>
            <a:pathLst>
              <a:path w="821962" h="1627676">
                <a:moveTo>
                  <a:pt x="0" y="0"/>
                </a:moveTo>
                <a:lnTo>
                  <a:pt x="821962" y="0"/>
                </a:lnTo>
                <a:lnTo>
                  <a:pt x="821962" y="1627676"/>
                </a:lnTo>
                <a:lnTo>
                  <a:pt x="0" y="162767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IE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43D177-279E-43C9-1B49-2CF19F0DFCC5}"/>
              </a:ext>
            </a:extLst>
          </p:cNvPr>
          <p:cNvSpPr txBox="1"/>
          <p:nvPr/>
        </p:nvSpPr>
        <p:spPr>
          <a:xfrm>
            <a:off x="6888313" y="2599748"/>
            <a:ext cx="38395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500" dirty="0">
                <a:solidFill>
                  <a:srgbClr val="FF6768"/>
                </a:solidFill>
              </a:rPr>
              <a:t>€40m</a:t>
            </a:r>
            <a:endParaRPr lang="en-IE" sz="11500" dirty="0">
              <a:solidFill>
                <a:srgbClr val="FF6768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BC422B-DF48-9895-8B90-0E0873593C37}"/>
              </a:ext>
            </a:extLst>
          </p:cNvPr>
          <p:cNvSpPr txBox="1"/>
          <p:nvPr/>
        </p:nvSpPr>
        <p:spPr>
          <a:xfrm>
            <a:off x="1557512" y="6006016"/>
            <a:ext cx="6235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dirty="0">
                <a:solidFill>
                  <a:srgbClr val="00E3BB"/>
                </a:solidFill>
              </a:rPr>
              <a:t>7 HEI partners</a:t>
            </a:r>
            <a:endParaRPr lang="en-IE" sz="8000" dirty="0">
              <a:solidFill>
                <a:srgbClr val="00E3BB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D2AB31-2ACC-D075-EB60-1EA58411F36D}"/>
              </a:ext>
            </a:extLst>
          </p:cNvPr>
          <p:cNvSpPr txBox="1"/>
          <p:nvPr/>
        </p:nvSpPr>
        <p:spPr>
          <a:xfrm>
            <a:off x="11987516" y="1045476"/>
            <a:ext cx="573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00E3BB"/>
                </a:solidFill>
              </a:rPr>
              <a:t>4,000 staff</a:t>
            </a:r>
          </a:p>
          <a:p>
            <a:endParaRPr lang="en-GB" sz="7200" dirty="0">
              <a:solidFill>
                <a:srgbClr val="00E3BB"/>
              </a:solidFill>
            </a:endParaRPr>
          </a:p>
          <a:p>
            <a:r>
              <a:rPr lang="en-GB" sz="7200" dirty="0">
                <a:solidFill>
                  <a:srgbClr val="00E3BB"/>
                </a:solidFill>
              </a:rPr>
              <a:t>9,600 students</a:t>
            </a:r>
            <a:endParaRPr lang="en-IE" sz="7200" dirty="0">
              <a:solidFill>
                <a:srgbClr val="00E3BB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DEC572-82E4-86C0-4890-A9A91D762E2A}"/>
              </a:ext>
            </a:extLst>
          </p:cNvPr>
          <p:cNvSpPr txBox="1"/>
          <p:nvPr/>
        </p:nvSpPr>
        <p:spPr>
          <a:xfrm>
            <a:off x="779430" y="904054"/>
            <a:ext cx="573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090909"/>
                </a:solidFill>
              </a:rPr>
              <a:t>6 themes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4 work streams</a:t>
            </a:r>
          </a:p>
          <a:p>
            <a:endParaRPr lang="en-GB" sz="4800" dirty="0">
              <a:solidFill>
                <a:srgbClr val="090909"/>
              </a:solidFill>
            </a:endParaRPr>
          </a:p>
          <a:p>
            <a:r>
              <a:rPr lang="en-GB" sz="4800" dirty="0">
                <a:solidFill>
                  <a:srgbClr val="090909"/>
                </a:solidFill>
              </a:rPr>
              <a:t>12 work packages</a:t>
            </a:r>
            <a:endParaRPr lang="en-IE" sz="4800" dirty="0">
              <a:solidFill>
                <a:srgbClr val="090909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2D3F2A-4F8B-17BB-C4EC-4AA12BBDE2F0}"/>
              </a:ext>
            </a:extLst>
          </p:cNvPr>
          <p:cNvSpPr txBox="1"/>
          <p:nvPr/>
        </p:nvSpPr>
        <p:spPr>
          <a:xfrm>
            <a:off x="13045663" y="5070069"/>
            <a:ext cx="50127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2 years</a:t>
            </a:r>
            <a:endParaRPr lang="en-IE" sz="9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DCAB57-EDBD-42F1-FAC1-343D30150DD1}"/>
              </a:ext>
            </a:extLst>
          </p:cNvPr>
          <p:cNvSpPr txBox="1"/>
          <p:nvPr/>
        </p:nvSpPr>
        <p:spPr>
          <a:xfrm>
            <a:off x="9027413" y="6860135"/>
            <a:ext cx="64911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200" dirty="0">
                <a:solidFill>
                  <a:srgbClr val="FFB636"/>
                </a:solidFill>
              </a:rPr>
              <a:t>21 PSB meetings</a:t>
            </a:r>
            <a:endParaRPr lang="en-IE" sz="7200" dirty="0">
              <a:solidFill>
                <a:srgbClr val="FFB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36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00150" y="2237015"/>
            <a:ext cx="5000624" cy="5248655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EEC905-32EB-2625-B366-FF64050E74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2950899"/>
            <a:ext cx="3943350" cy="3820885"/>
          </a:xfrm>
          <a:noFill/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7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4290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148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006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86400" algn="l" defTabSz="685800" rtl="0" eaLnBrk="1" latinLnBrk="0" hangingPunct="1"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Time</a:t>
            </a:r>
          </a:p>
        </p:txBody>
      </p:sp>
      <p:pic>
        <p:nvPicPr>
          <p:cNvPr id="5" name="Content Placeholder 4" descr="A person walking up stairs&#10;&#10;Description automatically generated">
            <a:extLst>
              <a:ext uri="{FF2B5EF4-FFF2-40B4-BE49-F238E27FC236}">
                <a16:creationId xmlns:a16="http://schemas.microsoft.com/office/drawing/2014/main" id="{C3BAC82D-1A06-49F5-F538-0E0430A3C0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800" y="965199"/>
            <a:ext cx="8123397" cy="835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420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2E9CB8"/>
      </a:accent2>
      <a:accent3>
        <a:srgbClr val="E97132"/>
      </a:accent3>
      <a:accent4>
        <a:srgbClr val="196B24"/>
      </a:accent4>
      <a:accent5>
        <a:srgbClr val="4EA72E"/>
      </a:accent5>
      <a:accent6>
        <a:srgbClr val="C80724"/>
      </a:accent6>
      <a:hlink>
        <a:srgbClr val="518B9B"/>
      </a:hlink>
      <a:folHlink>
        <a:srgbClr val="9660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942FEB19533A46AF6DE838EEB5D3A1" ma:contentTypeVersion="15" ma:contentTypeDescription="Create a new document." ma:contentTypeScope="" ma:versionID="13d672d9b38bf7531ec559fb5f52111c">
  <xsd:schema xmlns:xsd="http://www.w3.org/2001/XMLSchema" xmlns:xs="http://www.w3.org/2001/XMLSchema" xmlns:p="http://schemas.microsoft.com/office/2006/metadata/properties" xmlns:ns2="cfd7e7d9-0310-483a-aeac-4c20c5d213c6" xmlns:ns3="08ccb4e3-8c2b-42fa-955c-c88d4e1ca4ca" targetNamespace="http://schemas.microsoft.com/office/2006/metadata/properties" ma:root="true" ma:fieldsID="b8cb17ee34344e97a43dd35e8d4ab9cd" ns2:_="" ns3:_="">
    <xsd:import namespace="cfd7e7d9-0310-483a-aeac-4c20c5d213c6"/>
    <xsd:import namespace="08ccb4e3-8c2b-42fa-955c-c88d4e1ca4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d7e7d9-0310-483a-aeac-4c20c5d213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aad9230-3fe2-4acd-82bb-645646f98d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ccb4e3-8c2b-42fa-955c-c88d4e1ca4ca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9ef2b7a7-afb1-4c4a-8a1c-b3fad7fdac22}" ma:internalName="TaxCatchAll" ma:showField="CatchAllData" ma:web="08ccb4e3-8c2b-42fa-955c-c88d4e1ca4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8ccb4e3-8c2b-42fa-955c-c88d4e1ca4ca">
      <UserInfo>
        <DisplayName/>
        <AccountId xsi:nil="true"/>
        <AccountType/>
      </UserInfo>
    </SharedWithUsers>
    <lcf76f155ced4ddcb4097134ff3c332f xmlns="cfd7e7d9-0310-483a-aeac-4c20c5d213c6">
      <Terms xmlns="http://schemas.microsoft.com/office/infopath/2007/PartnerControls"/>
    </lcf76f155ced4ddcb4097134ff3c332f>
    <TaxCatchAll xmlns="08ccb4e3-8c2b-42fa-955c-c88d4e1ca4ca" xsi:nil="true"/>
  </documentManagement>
</p:properties>
</file>

<file path=customXml/itemProps1.xml><?xml version="1.0" encoding="utf-8"?>
<ds:datastoreItem xmlns:ds="http://schemas.openxmlformats.org/officeDocument/2006/customXml" ds:itemID="{540173A8-CDEC-4028-95ED-7C98F00C9FB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C33DAB-1E68-40A5-9012-A1A5AECFAE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d7e7d9-0310-483a-aeac-4c20c5d213c6"/>
    <ds:schemaRef ds:uri="08ccb4e3-8c2b-42fa-955c-c88d4e1ca4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237553-89C7-4BB9-8430-19EDBD87C5DB}">
  <ds:schemaRefs>
    <ds:schemaRef ds:uri="http://schemas.microsoft.com/office/2006/metadata/properties"/>
    <ds:schemaRef ds:uri="http://schemas.microsoft.com/office/infopath/2007/PartnerControls"/>
    <ds:schemaRef ds:uri="073f870c-63ac-4dd6-a29c-d56376fdfaa0"/>
    <ds:schemaRef ds:uri="d03d3fd7-c190-4ced-ac7f-3b58b9ad277f"/>
    <ds:schemaRef ds:uri="5b49ee31-345a-4a92-968b-d83d10fe4590"/>
    <ds:schemaRef ds:uri="08ccb4e3-8c2b-42fa-955c-c88d4e1ca4ca"/>
    <ds:schemaRef ds:uri="cfd7e7d9-0310-483a-aeac-4c20c5d213c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</Words>
  <Application>Microsoft Macintosh PowerPoint</Application>
  <PresentationFormat>Custom</PresentationFormat>
  <Paragraphs>123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 Bold</vt:lpstr>
      <vt:lpstr>Calibri</vt:lpstr>
      <vt:lpstr>var(--default-font)</vt:lpstr>
      <vt:lpstr>Arial</vt:lpstr>
      <vt:lpstr>Roboto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</vt:lpstr>
      <vt:lpstr>Change</vt:lpstr>
      <vt:lpstr>Capacity</vt:lpstr>
      <vt:lpstr>Community</vt:lpstr>
      <vt:lpstr>Collaboration</vt:lpstr>
      <vt:lpstr>Students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2023-06-16T11:38:02Z</dcterms:created>
  <dcterms:modified xsi:type="dcterms:W3CDTF">2025-01-12T22:49:18Z</dcterms:modified>
  <dc:identifie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0x010100DA942FEB19533A46AF6DE838EEB5D3A1</vt:lpwstr>
  </property>
</Properties>
</file>