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4"/>
  </p:notesMasterIdLst>
  <p:sldIdLst>
    <p:sldId id="256" r:id="rId2"/>
    <p:sldId id="281" r:id="rId3"/>
    <p:sldId id="258" r:id="rId4"/>
    <p:sldId id="275" r:id="rId5"/>
    <p:sldId id="284" r:id="rId6"/>
    <p:sldId id="285" r:id="rId7"/>
    <p:sldId id="688" r:id="rId8"/>
    <p:sldId id="687" r:id="rId9"/>
    <p:sldId id="689" r:id="rId10"/>
    <p:sldId id="690" r:id="rId11"/>
    <p:sldId id="260" r:id="rId12"/>
    <p:sldId id="691" r:id="rId13"/>
    <p:sldId id="692" r:id="rId14"/>
    <p:sldId id="262" r:id="rId15"/>
    <p:sldId id="263" r:id="rId16"/>
    <p:sldId id="693" r:id="rId17"/>
    <p:sldId id="694" r:id="rId18"/>
    <p:sldId id="695" r:id="rId19"/>
    <p:sldId id="696" r:id="rId20"/>
    <p:sldId id="697" r:id="rId21"/>
    <p:sldId id="698" r:id="rId22"/>
    <p:sldId id="282" r:id="rId23"/>
    <p:sldId id="699" r:id="rId24"/>
    <p:sldId id="265" r:id="rId25"/>
    <p:sldId id="700" r:id="rId26"/>
    <p:sldId id="701" r:id="rId27"/>
    <p:sldId id="280" r:id="rId28"/>
    <p:sldId id="286" r:id="rId29"/>
    <p:sldId id="702" r:id="rId30"/>
    <p:sldId id="703" r:id="rId31"/>
    <p:sldId id="272" r:id="rId32"/>
    <p:sldId id="274" r:id="rId33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Druk Medium"/>
        <a:ea typeface="Druk Medium"/>
        <a:cs typeface="Druk Medium"/>
        <a:sym typeface="Druk Medium"/>
      </a:defRPr>
    </a:lvl1pPr>
    <a:lvl2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Druk Medium"/>
        <a:ea typeface="Druk Medium"/>
        <a:cs typeface="Druk Medium"/>
        <a:sym typeface="Druk Medium"/>
      </a:defRPr>
    </a:lvl2pPr>
    <a:lvl3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Druk Medium"/>
        <a:ea typeface="Druk Medium"/>
        <a:cs typeface="Druk Medium"/>
        <a:sym typeface="Druk Medium"/>
      </a:defRPr>
    </a:lvl3pPr>
    <a:lvl4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Druk Medium"/>
        <a:ea typeface="Druk Medium"/>
        <a:cs typeface="Druk Medium"/>
        <a:sym typeface="Druk Medium"/>
      </a:defRPr>
    </a:lvl4pPr>
    <a:lvl5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Druk Medium"/>
        <a:ea typeface="Druk Medium"/>
        <a:cs typeface="Druk Medium"/>
        <a:sym typeface="Druk Medium"/>
      </a:defRPr>
    </a:lvl5pPr>
    <a:lvl6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Druk Medium"/>
        <a:ea typeface="Druk Medium"/>
        <a:cs typeface="Druk Medium"/>
        <a:sym typeface="Druk Medium"/>
      </a:defRPr>
    </a:lvl6pPr>
    <a:lvl7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Druk Medium"/>
        <a:ea typeface="Druk Medium"/>
        <a:cs typeface="Druk Medium"/>
        <a:sym typeface="Druk Medium"/>
      </a:defRPr>
    </a:lvl7pPr>
    <a:lvl8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Druk Medium"/>
        <a:ea typeface="Druk Medium"/>
        <a:cs typeface="Druk Medium"/>
        <a:sym typeface="Druk Medium"/>
      </a:defRPr>
    </a:lvl8pPr>
    <a:lvl9pPr marL="0" marR="0" indent="0" algn="l" defTabSz="584200" rtl="0" fontAlgn="auto" latinLnBrk="0" hangingPunct="0">
      <a:lnSpc>
        <a:spcPct val="80000"/>
      </a:lnSpc>
      <a:spcBef>
        <a:spcPts val="2400"/>
      </a:spcBef>
      <a:spcAft>
        <a:spcPts val="0"/>
      </a:spcAft>
      <a:buClrTx/>
      <a:buSzTx/>
      <a:buFontTx/>
      <a:buNone/>
      <a:tabLst/>
      <a:defRPr kumimoji="0" sz="4200" b="0" i="0" u="none" strike="noStrike" cap="none" spc="0" normalizeH="0" baseline="0">
        <a:ln>
          <a:noFill/>
        </a:ln>
        <a:solidFill>
          <a:srgbClr val="53585F"/>
        </a:solidFill>
        <a:effectLst/>
        <a:uFillTx/>
        <a:latin typeface="Druk Medium"/>
        <a:ea typeface="Druk Medium"/>
        <a:cs typeface="Druk Medium"/>
        <a:sym typeface="Druk Medium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Druk Medium"/>
          <a:ea typeface="Druk Medium"/>
          <a:cs typeface="Druk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>
          <a:latin typeface="Druk Medium"/>
          <a:ea typeface="Druk Medium"/>
          <a:cs typeface="Druk Medium"/>
        </a:font>
        <a:srgbClr val="4CA5D2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rgbClr val="03A8D6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Druk Medium"/>
          <a:ea typeface="Druk Medium"/>
          <a:cs typeface="Druk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50800" cap="flat">
              <a:solidFill>
                <a:srgbClr val="0BA8D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Druk Medium"/>
          <a:ea typeface="Druk Medium"/>
          <a:cs typeface="Druk Medium"/>
        </a:font>
        <a:srgbClr val="4CA5D2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rgbClr val="03A8D6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>
          <a:latin typeface="Druk Medium"/>
          <a:ea typeface="Druk Medium"/>
          <a:cs typeface="Druk Medium"/>
        </a:font>
        <a:srgbClr val="53585F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CAE8FB"/>
          </a:solidFill>
        </a:fill>
      </a:tcStyle>
    </a:wholeTbl>
    <a:band2H>
      <a:tcTxStyle/>
      <a:tcStyle>
        <a:tcBdr/>
        <a:fill>
          <a:solidFill>
            <a:srgbClr val="E6F4FD"/>
          </a:solidFill>
        </a:fill>
      </a:tcStyle>
    </a:band2H>
    <a:firstCol>
      <a:tcTxStyle b="on" i="off">
        <a:font>
          <a:latin typeface="Druk Medium"/>
          <a:ea typeface="Druk Medium"/>
          <a:cs typeface="Druk Medium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Druk Medium"/>
          <a:ea typeface="Druk Medium"/>
          <a:cs typeface="Druk Medium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381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Druk Medium"/>
          <a:ea typeface="Druk Medium"/>
          <a:cs typeface="Druk Medium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381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Druk Medium"/>
          <a:ea typeface="Druk Medium"/>
          <a:cs typeface="Druk Medium"/>
        </a:font>
        <a:srgbClr val="53585F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E7D7FF"/>
          </a:solidFill>
        </a:fill>
      </a:tcStyle>
    </a:wholeTbl>
    <a:band2H>
      <a:tcTxStyle/>
      <a:tcStyle>
        <a:tcBdr/>
        <a:fill>
          <a:solidFill>
            <a:srgbClr val="F3ECFF"/>
          </a:solidFill>
        </a:fill>
      </a:tcStyle>
    </a:band2H>
    <a:firstCol>
      <a:tcTxStyle b="on" i="off">
        <a:font>
          <a:latin typeface="Druk Medium"/>
          <a:ea typeface="Druk Medium"/>
          <a:cs typeface="Druk Medium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Druk Medium"/>
          <a:ea typeface="Druk Medium"/>
          <a:cs typeface="Druk Medium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381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Druk Medium"/>
          <a:ea typeface="Druk Medium"/>
          <a:cs typeface="Druk Medium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381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Druk Medium"/>
          <a:ea typeface="Druk Medium"/>
          <a:cs typeface="Druk Medium"/>
        </a:font>
        <a:srgbClr val="53585F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FFD9E7"/>
          </a:solidFill>
        </a:fill>
      </a:tcStyle>
    </a:wholeTbl>
    <a:band2H>
      <a:tcTxStyle/>
      <a:tcStyle>
        <a:tcBdr/>
        <a:fill>
          <a:solidFill>
            <a:srgbClr val="FFEDF3"/>
          </a:solidFill>
        </a:fill>
      </a:tcStyle>
    </a:band2H>
    <a:firstCol>
      <a:tcTxStyle b="on" i="off">
        <a:font>
          <a:latin typeface="Druk Medium"/>
          <a:ea typeface="Druk Medium"/>
          <a:cs typeface="Druk Medium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Druk Medium"/>
          <a:ea typeface="Druk Medium"/>
          <a:cs typeface="Druk Medium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381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Druk Medium"/>
          <a:ea typeface="Druk Medium"/>
          <a:cs typeface="Druk Medium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381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Druk Medium"/>
          <a:ea typeface="Druk Medium"/>
          <a:cs typeface="Druk Medium"/>
        </a:font>
        <a:srgbClr val="53585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9E9E9"/>
          </a:solidFill>
        </a:fill>
      </a:tcStyle>
    </a:wholeTbl>
    <a:band2H>
      <a:tcTxStyle/>
      <a:tcStyle>
        <a:tcBdr/>
        <a:fill>
          <a:solidFill>
            <a:srgbClr val="00BFF3"/>
          </a:solidFill>
        </a:fill>
      </a:tcStyle>
    </a:band2H>
    <a:firstCol>
      <a:tcTxStyle b="on" i="off">
        <a:font>
          <a:latin typeface="Druk Medium"/>
          <a:ea typeface="Druk Medium"/>
          <a:cs typeface="Druk Medium"/>
        </a:font>
        <a:srgbClr val="00BF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Druk Medium"/>
          <a:ea typeface="Druk Medium"/>
          <a:cs typeface="Druk Medium"/>
        </a:font>
        <a:srgbClr val="53585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BFF3"/>
          </a:solidFill>
        </a:fill>
      </a:tcStyle>
    </a:lastRow>
    <a:firstRow>
      <a:tcTxStyle b="on" i="off">
        <a:font>
          <a:latin typeface="Druk Medium"/>
          <a:ea typeface="Druk Medium"/>
          <a:cs typeface="Druk Medium"/>
        </a:font>
        <a:srgbClr val="00BFF3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53585F"/>
              </a:solidFill>
              <a:prstDash val="solid"/>
              <a:round/>
            </a:ln>
          </a:top>
          <a:bottom>
            <a:ln w="25400" cap="flat">
              <a:solidFill>
                <a:srgbClr val="53585F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Druk Medium"/>
          <a:ea typeface="Druk Medium"/>
          <a:cs typeface="Druk Medium"/>
        </a:font>
        <a:srgbClr val="53585F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CFD0D1"/>
          </a:solidFill>
        </a:fill>
      </a:tcStyle>
    </a:wholeTbl>
    <a:band2H>
      <a:tcTxStyle/>
      <a:tcStyle>
        <a:tcBdr/>
        <a:fill>
          <a:solidFill>
            <a:srgbClr val="E9E9E9"/>
          </a:solidFill>
        </a:fill>
      </a:tcStyle>
    </a:band2H>
    <a:firstCol>
      <a:tcTxStyle b="on" i="off">
        <a:font>
          <a:latin typeface="Druk Medium"/>
          <a:ea typeface="Druk Medium"/>
          <a:cs typeface="Druk Medium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Druk Medium"/>
          <a:ea typeface="Druk Medium"/>
          <a:cs typeface="Druk Medium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38100" cap="flat">
              <a:solidFill>
                <a:srgbClr val="00BFF3"/>
              </a:solidFill>
              <a:prstDash val="solid"/>
              <a:round/>
            </a:ln>
          </a:top>
          <a:bottom>
            <a:ln w="127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lastRow>
    <a:firstRow>
      <a:tcTxStyle b="on" i="off">
        <a:font>
          <a:latin typeface="Druk Medium"/>
          <a:ea typeface="Druk Medium"/>
          <a:cs typeface="Druk Medium"/>
        </a:font>
        <a:srgbClr val="00BFF3"/>
      </a:tcTxStyle>
      <a:tcStyle>
        <a:tcBdr>
          <a:left>
            <a:ln w="12700" cap="flat">
              <a:solidFill>
                <a:srgbClr val="00BFF3"/>
              </a:solidFill>
              <a:prstDash val="solid"/>
              <a:round/>
            </a:ln>
          </a:left>
          <a:right>
            <a:ln w="12700" cap="flat">
              <a:solidFill>
                <a:srgbClr val="00BFF3"/>
              </a:solidFill>
              <a:prstDash val="solid"/>
              <a:round/>
            </a:ln>
          </a:right>
          <a:top>
            <a:ln w="12700" cap="flat">
              <a:solidFill>
                <a:srgbClr val="00BFF3"/>
              </a:solidFill>
              <a:prstDash val="solid"/>
              <a:round/>
            </a:ln>
          </a:top>
          <a:bottom>
            <a:ln w="38100" cap="flat">
              <a:solidFill>
                <a:srgbClr val="00BFF3"/>
              </a:solidFill>
              <a:prstDash val="solid"/>
              <a:round/>
            </a:ln>
          </a:bottom>
          <a:insideH>
            <a:ln w="12700" cap="flat">
              <a:solidFill>
                <a:srgbClr val="00BFF3"/>
              </a:solidFill>
              <a:prstDash val="solid"/>
              <a:round/>
            </a:ln>
          </a:insideH>
          <a:insideV>
            <a:ln w="12700" cap="flat">
              <a:solidFill>
                <a:srgbClr val="00BFF3"/>
              </a:solidFill>
              <a:prstDash val="solid"/>
              <a:round/>
            </a:ln>
          </a:insideV>
        </a:tcBdr>
        <a:fill>
          <a:solidFill>
            <a:srgbClr val="53585F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083"/>
    <p:restoredTop sz="78529"/>
  </p:normalViewPr>
  <p:slideViewPr>
    <p:cSldViewPr snapToGrid="0">
      <p:cViewPr varScale="1">
        <p:scale>
          <a:sx n="43" d="100"/>
          <a:sy n="43" d="100"/>
        </p:scale>
        <p:origin x="320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98" name="Shape 198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4826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06D63-9F81-44AD-9228-B87EF5D5A73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8365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06D63-9F81-44AD-9228-B87EF5D5A739}" type="slidenum">
              <a:rPr lang="en-IE" smtClean="0"/>
              <a:t>11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751348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06D63-9F81-44AD-9228-B87EF5D5A739}" type="slidenum">
              <a:rPr lang="en-IE" smtClean="0"/>
              <a:t>12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501025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06D63-9F81-44AD-9228-B87EF5D5A739}" type="slidenum">
              <a:rPr lang="en-IE" smtClean="0"/>
              <a:t>13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7513480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EBA53C6-E6FD-E854-67A1-6DC4D6AA115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9754BD3-D0E0-E4B4-97AA-DFE3CC858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47127C7-FED1-7DEC-A6CC-FD3EF54925D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30544-D598-C2C2-2278-DC878B90603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06D63-9F81-44AD-9228-B87EF5D5A739}" type="slidenum">
              <a:rPr lang="en-IE" smtClean="0"/>
              <a:t>14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95014410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A05B7-43B9-34F8-89B1-F150907DBDD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C97BEC-CE6B-1E5F-5B87-F996C156FBA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1FE8C9-5430-E1C7-B7A0-DF9F1FC2C70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ACBA23-2E00-0DB4-2711-0C0022F326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06D63-9F81-44AD-9228-B87EF5D5A739}" type="slidenum">
              <a:rPr lang="en-IE" smtClean="0"/>
              <a:t>15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60065968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06D63-9F81-44AD-9228-B87EF5D5A739}" type="slidenum">
              <a:rPr lang="en-IE" smtClean="0"/>
              <a:t>16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5010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06D63-9F81-44AD-9228-B87EF5D5A739}" type="slidenum">
              <a:rPr lang="en-IE" smtClean="0"/>
              <a:t>17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1805259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03955C-08F9-C94F-9D1D-4F0DCAC986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3A6A857-43DE-3FCD-06A0-DA9AABF088F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7B6CCA-7220-323E-989D-89AD1F9E62C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C8CC4C-405A-88AB-54C0-DA55377177A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06D63-9F81-44AD-9228-B87EF5D5A739}" type="slidenum">
              <a:rPr lang="en-IE" smtClean="0"/>
              <a:t>18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42227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37CEF4-BC9A-5623-4484-60146C4E4F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218475-5BB4-F0E1-35FC-F88D5366C9E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632E5E6-D29A-F854-C822-A9FF96F9C1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3623B92-40E6-EC27-00DF-E647A298FCD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06D63-9F81-44AD-9228-B87EF5D5A739}" type="slidenum">
              <a:rPr lang="en-IE" smtClean="0"/>
              <a:t>19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5815592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229312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9F06D63-9F81-44AD-9228-B87EF5D5A739}" type="slidenum">
              <a:rPr lang="en-IE" smtClean="0"/>
              <a:t>20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37513480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Shape 268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69" name="Shape 26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06325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0331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48268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06D63-9F81-44AD-9228-B87EF5D5A739}" type="slidenum">
              <a:rPr lang="en-IE" smtClean="0"/>
              <a:t>6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950102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06D63-9F81-44AD-9228-B87EF5D5A73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8182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F06D63-9F81-44AD-9228-B87EF5D5A739}" type="slidenum">
              <a:rPr lang="en-IE" smtClean="0"/>
              <a:t>8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3180525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F06D63-9F81-44AD-9228-B87EF5D5A739}" type="slidenum">
              <a:rPr kumimoji="0" lang="en-IE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IE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081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2434334"/>
            <a:ext cx="21945600" cy="706630"/>
          </a:xfrm>
          <a:prstGeom prst="rect">
            <a:avLst/>
          </a:prstGeom>
        </p:spPr>
        <p:txBody>
          <a:bodyPr anchor="ctr"/>
          <a:lstStyle>
            <a:lvl1pPr marL="0" indent="0" defTabSz="82550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  <a:lvl2pPr marL="1273628" indent="-587828" defTabSz="825500">
              <a:lnSpc>
                <a:spcPct val="120000"/>
              </a:lnSpc>
              <a:spcBef>
                <a:spcPts val="0"/>
              </a:spcBef>
              <a:buClrTx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2pPr>
            <a:lvl3pPr marL="1959428" indent="-587828" defTabSz="825500">
              <a:lnSpc>
                <a:spcPct val="120000"/>
              </a:lnSpc>
              <a:spcBef>
                <a:spcPts val="0"/>
              </a:spcBef>
              <a:buClrTx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3pPr>
            <a:lvl4pPr marL="2645228" indent="-587828" defTabSz="825500">
              <a:lnSpc>
                <a:spcPct val="120000"/>
              </a:lnSpc>
              <a:spcBef>
                <a:spcPts val="0"/>
              </a:spcBef>
              <a:buClrTx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4pPr>
            <a:lvl5pPr marL="3331028" indent="-587828" defTabSz="825500">
              <a:lnSpc>
                <a:spcPct val="120000"/>
              </a:lnSpc>
              <a:spcBef>
                <a:spcPts val="0"/>
              </a:spcBef>
              <a:buClrTx/>
              <a:defRPr sz="3600" b="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5pPr>
          </a:lstStyle>
          <a:p>
            <a:r>
              <a:t>Author and Date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8648700"/>
            <a:ext cx="21945600" cy="209550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0"/>
              </a:spcBef>
              <a:buClrTx/>
              <a:buSzTx/>
              <a:buNone/>
              <a:defRPr sz="5200" b="0" spc="-100">
                <a:solidFill>
                  <a:srgbClr val="000000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</a:lstStyle>
          <a:p>
            <a:r>
              <a:t>Presentation Subtitle</a:t>
            </a:r>
          </a:p>
        </p:txBody>
      </p:sp>
      <p:sp>
        <p:nvSpPr>
          <p:cNvPr id="13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3127375"/>
            <a:ext cx="21945600" cy="5524500"/>
          </a:xfrm>
          <a:prstGeom prst="rect">
            <a:avLst/>
          </a:prstGeom>
        </p:spPr>
        <p:txBody>
          <a:bodyPr/>
          <a:lstStyle>
            <a:lvl1pPr defTabSz="584200">
              <a:defRPr sz="22000" spc="-220">
                <a:solidFill>
                  <a:srgbClr val="FFFFFF"/>
                </a:solidFill>
              </a:defRPr>
            </a:lvl1pPr>
          </a:lstStyle>
          <a:p>
            <a:r>
              <a:t>Presentation Title</a:t>
            </a:r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Picture 2" descr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33865"/>
            <a:ext cx="24384003" cy="13697787"/>
          </a:xfrm>
          <a:prstGeom prst="rect">
            <a:avLst/>
          </a:prstGeom>
          <a:ln w="12700">
            <a:miter lim="400000"/>
          </a:ln>
        </p:spPr>
      </p:pic>
      <p:sp>
        <p:nvSpPr>
          <p:cNvPr id="171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642533" y="1202265"/>
            <a:ext cx="16476134" cy="1693335"/>
          </a:xfrm>
          <a:prstGeom prst="rect">
            <a:avLst/>
          </a:prstGeom>
        </p:spPr>
        <p:txBody>
          <a:bodyPr lIns="121918" tIns="121918" rIns="121918" bIns="121918"/>
          <a:lstStyle>
            <a:lvl1pPr marL="0" indent="0" defTabSz="1219200">
              <a:lnSpc>
                <a:spcPct val="90000"/>
              </a:lnSpc>
              <a:spcBef>
                <a:spcPts val="2300"/>
              </a:spcBef>
              <a:buClrTx/>
              <a:buSzTx/>
              <a:buNone/>
              <a:defRPr sz="9600">
                <a:solidFill>
                  <a:srgbClr val="5B8E29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1436914" indent="-979714" defTabSz="1219200">
              <a:lnSpc>
                <a:spcPct val="90000"/>
              </a:lnSpc>
              <a:spcBef>
                <a:spcPts val="2300"/>
              </a:spcBef>
              <a:buClrTx/>
              <a:buSzPct val="100000"/>
              <a:buChar char="–"/>
              <a:defRPr sz="9600">
                <a:solidFill>
                  <a:srgbClr val="5B8E29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828800" indent="-914400" defTabSz="1219200">
              <a:lnSpc>
                <a:spcPct val="90000"/>
              </a:lnSpc>
              <a:spcBef>
                <a:spcPts val="2300"/>
              </a:spcBef>
              <a:buClrTx/>
              <a:buSzPct val="100000"/>
              <a:buChar char="•"/>
              <a:defRPr sz="9600">
                <a:solidFill>
                  <a:srgbClr val="5B8E29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2468878" indent="-1097278" defTabSz="1219200">
              <a:lnSpc>
                <a:spcPct val="90000"/>
              </a:lnSpc>
              <a:spcBef>
                <a:spcPts val="2300"/>
              </a:spcBef>
              <a:buClrTx/>
              <a:buSzPct val="100000"/>
              <a:buChar char="–"/>
              <a:defRPr sz="9600">
                <a:solidFill>
                  <a:srgbClr val="5B8E29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926078" indent="-1097278" defTabSz="1219200">
              <a:lnSpc>
                <a:spcPct val="90000"/>
              </a:lnSpc>
              <a:spcBef>
                <a:spcPts val="2300"/>
              </a:spcBef>
              <a:buClrTx/>
              <a:buSzPct val="100000"/>
              <a:buChar char="»"/>
              <a:defRPr sz="9600">
                <a:solidFill>
                  <a:srgbClr val="5B8E29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Main 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72" name="Text Placeholder 14"/>
          <p:cNvSpPr>
            <a:spLocks noGrp="1"/>
          </p:cNvSpPr>
          <p:nvPr>
            <p:ph type="body" sz="quarter" idx="21" hasCustomPrompt="1"/>
          </p:nvPr>
        </p:nvSpPr>
        <p:spPr>
          <a:xfrm>
            <a:off x="1642532" y="3471333"/>
            <a:ext cx="11125203" cy="4690534"/>
          </a:xfrm>
          <a:prstGeom prst="rect">
            <a:avLst/>
          </a:prstGeom>
        </p:spPr>
        <p:txBody>
          <a:bodyPr lIns="121918" tIns="121918" rIns="121918" bIns="121918"/>
          <a:lstStyle>
            <a:lvl1pPr marL="0" indent="0" defTabSz="1219200">
              <a:lnSpc>
                <a:spcPct val="100000"/>
              </a:lnSpc>
              <a:spcBef>
                <a:spcPts val="1500"/>
              </a:spcBef>
              <a:buClrTx/>
              <a:buSzTx/>
              <a:buNone/>
              <a:defRPr sz="6400" b="0">
                <a:solidFill>
                  <a:srgbClr val="80808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Sub title</a:t>
            </a:r>
          </a:p>
        </p:txBody>
      </p:sp>
      <p:sp>
        <p:nvSpPr>
          <p:cNvPr id="173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766621" y="12362478"/>
            <a:ext cx="708579" cy="700444"/>
          </a:xfrm>
          <a:prstGeom prst="rect">
            <a:avLst/>
          </a:prstGeom>
        </p:spPr>
        <p:txBody>
          <a:bodyPr lIns="121918" tIns="121918" rIns="121918" bIns="121918" anchor="ctr"/>
          <a:lstStyle>
            <a:lvl1pPr algn="r" defTabSz="1219200">
              <a:lnSpc>
                <a:spcPct val="100000"/>
              </a:lnSpc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0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2135997"/>
            <a:ext cx="24384003" cy="1596938"/>
          </a:xfrm>
          <a:prstGeom prst="rect">
            <a:avLst/>
          </a:prstGeom>
          <a:ln w="12700">
            <a:miter lim="400000"/>
          </a:ln>
        </p:spPr>
      </p:pic>
      <p:sp>
        <p:nvSpPr>
          <p:cNvPr id="18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766621" y="12362478"/>
            <a:ext cx="708579" cy="700444"/>
          </a:xfrm>
          <a:prstGeom prst="rect">
            <a:avLst/>
          </a:prstGeom>
        </p:spPr>
        <p:txBody>
          <a:bodyPr lIns="121918" tIns="121918" rIns="121918" bIns="121918" anchor="ctr"/>
          <a:lstStyle>
            <a:lvl1pPr algn="r" defTabSz="1219200">
              <a:lnSpc>
                <a:spcPct val="100000"/>
              </a:lnSpc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tandard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8" name="Picture 6" descr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12135997"/>
            <a:ext cx="24384003" cy="1596938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lide heading"/>
          <p:cNvSpPr txBox="1">
            <a:spLocks noGrp="1"/>
          </p:cNvSpPr>
          <p:nvPr>
            <p:ph type="title" hasCustomPrompt="1"/>
          </p:nvPr>
        </p:nvSpPr>
        <p:spPr>
          <a:xfrm>
            <a:off x="982132" y="1147234"/>
            <a:ext cx="22081070" cy="1714501"/>
          </a:xfrm>
          <a:prstGeom prst="rect">
            <a:avLst/>
          </a:prstGeom>
        </p:spPr>
        <p:txBody>
          <a:bodyPr lIns="121918" tIns="121918" rIns="121918" bIns="121918"/>
          <a:lstStyle>
            <a:lvl1pPr defTabSz="1219200">
              <a:lnSpc>
                <a:spcPct val="100000"/>
              </a:lnSpc>
              <a:defRPr sz="8400" b="1" cap="none" spc="0">
                <a:solidFill>
                  <a:srgbClr val="5B8E29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Slide heading</a:t>
            </a:r>
          </a:p>
        </p:txBody>
      </p:sp>
      <p:sp>
        <p:nvSpPr>
          <p:cNvPr id="190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982132" y="3522133"/>
            <a:ext cx="22081070" cy="8314268"/>
          </a:xfrm>
          <a:prstGeom prst="rect">
            <a:avLst/>
          </a:prstGeom>
        </p:spPr>
        <p:txBody>
          <a:bodyPr lIns="121918" tIns="121918" rIns="121918" bIns="121918"/>
          <a:lstStyle>
            <a:lvl1pPr marL="0" indent="0" defTabSz="1219200">
              <a:lnSpc>
                <a:spcPct val="100000"/>
              </a:lnSpc>
              <a:spcBef>
                <a:spcPts val="1500"/>
              </a:spcBef>
              <a:buClrTx/>
              <a:buSzTx/>
              <a:buNone/>
              <a:defRPr sz="6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indent="0" defTabSz="1219200">
              <a:lnSpc>
                <a:spcPct val="100000"/>
              </a:lnSpc>
              <a:spcBef>
                <a:spcPts val="1500"/>
              </a:spcBef>
              <a:buClrTx/>
              <a:buSzTx/>
              <a:buNone/>
              <a:defRPr sz="6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indent="0" defTabSz="1219200">
              <a:lnSpc>
                <a:spcPct val="100000"/>
              </a:lnSpc>
              <a:spcBef>
                <a:spcPts val="1500"/>
              </a:spcBef>
              <a:buClrTx/>
              <a:buSzTx/>
              <a:buNone/>
              <a:defRPr sz="6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indent="0" defTabSz="1219200">
              <a:lnSpc>
                <a:spcPct val="100000"/>
              </a:lnSpc>
              <a:spcBef>
                <a:spcPts val="1500"/>
              </a:spcBef>
              <a:buClrTx/>
              <a:buSzTx/>
              <a:buNone/>
              <a:defRPr sz="6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indent="0" defTabSz="1219200">
              <a:lnSpc>
                <a:spcPct val="100000"/>
              </a:lnSpc>
              <a:spcBef>
                <a:spcPts val="1500"/>
              </a:spcBef>
              <a:buClrTx/>
              <a:buSzTx/>
              <a:buNone/>
              <a:defRPr sz="6400" b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</a:lstStyle>
          <a:p>
            <a:r>
              <a:t>Slide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9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6766622" y="12362479"/>
            <a:ext cx="708580" cy="700444"/>
          </a:xfrm>
          <a:prstGeom prst="rect">
            <a:avLst/>
          </a:prstGeom>
        </p:spPr>
        <p:txBody>
          <a:bodyPr lIns="121918" tIns="121918" rIns="121918" bIns="121918" anchor="ctr"/>
          <a:lstStyle>
            <a:lvl1pPr algn="r" defTabSz="1219200">
              <a:lnSpc>
                <a:spcPct val="100000"/>
              </a:lnSpc>
              <a:defRPr sz="3200">
                <a:latin typeface="Arial"/>
                <a:ea typeface="Arial"/>
                <a:cs typeface="Arial"/>
                <a:sym typeface="Arial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Photo Alt">
    <p:bg>
      <p:bgPr>
        <a:solidFill>
          <a:srgbClr val="00BF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9100800" y="8229600"/>
            <a:ext cx="4584700" cy="312370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ClrTx/>
              <a:buSzTx/>
              <a:buNone/>
              <a:defRPr sz="3200" b="0" spc="-32">
                <a:solidFill>
                  <a:srgbClr val="FFFFFF"/>
                </a:solidFill>
                <a:latin typeface="Proxima Nova Semibold"/>
                <a:ea typeface="Proxima Nova Semibold"/>
                <a:cs typeface="Proxima Nova Semibold"/>
                <a:sym typeface="Proxima Nova Semibold"/>
              </a:defRPr>
            </a:lvl5pPr>
          </a:lstStyle>
          <a:p>
            <a:r>
              <a:t>Caption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3" name="A person’s lower body with blue pants and green shoes on a yellow and pink floor"/>
          <p:cNvSpPr>
            <a:spLocks noGrp="1"/>
          </p:cNvSpPr>
          <p:nvPr>
            <p:ph type="pic" idx="21"/>
          </p:nvPr>
        </p:nvSpPr>
        <p:spPr>
          <a:xfrm>
            <a:off x="528827" y="0"/>
            <a:ext cx="17992345" cy="120015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635000" y="7937906"/>
            <a:ext cx="17780000" cy="5651593"/>
          </a:xfrm>
          <a:prstGeom prst="rect">
            <a:avLst/>
          </a:prstGeom>
        </p:spPr>
        <p:txBody>
          <a:bodyPr anchor="b"/>
          <a:lstStyle>
            <a:lvl1pPr algn="ctr" defTabSz="584200">
              <a:defRPr sz="22000" spc="-220">
                <a:solidFill>
                  <a:srgbClr val="FFD74C"/>
                </a:solidFill>
              </a:defRPr>
            </a:lvl1pPr>
          </a:lstStyle>
          <a:p>
            <a:r>
              <a:t>Slide Title</a:t>
            </a:r>
          </a:p>
        </p:txBody>
      </p:sp>
      <p:sp>
        <p:nvSpPr>
          <p:cNvPr id="35" name="Line"/>
          <p:cNvSpPr/>
          <p:nvPr/>
        </p:nvSpPr>
        <p:spPr>
          <a:xfrm>
            <a:off x="19169011" y="11868150"/>
            <a:ext cx="1549403" cy="12700"/>
          </a:xfrm>
          <a:prstGeom prst="ellipse">
            <a:avLst/>
          </a:prstGeom>
          <a:ln w="254000">
            <a:solidFill>
              <a:srgbClr val="FFD74C"/>
            </a:solidFill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3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Body Level One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1097280"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6311900"/>
            <a:ext cx="8356600" cy="618490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7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2439639"/>
            <a:ext cx="8356600" cy="3068292"/>
          </a:xfrm>
          <a:prstGeom prst="rect">
            <a:avLst/>
          </a:prstGeom>
        </p:spPr>
        <p:txBody>
          <a:bodyPr/>
          <a:lstStyle>
            <a:lvl1pPr>
              <a:defRPr sz="10000" spc="-100"/>
            </a:lvl1pPr>
          </a:lstStyle>
          <a:p>
            <a:r>
              <a:t>Slide Title</a:t>
            </a:r>
          </a:p>
        </p:txBody>
      </p:sp>
      <p:sp>
        <p:nvSpPr>
          <p:cNvPr id="74" name="Rectangle"/>
          <p:cNvSpPr/>
          <p:nvPr/>
        </p:nvSpPr>
        <p:spPr>
          <a:xfrm>
            <a:off x="10795000" y="0"/>
            <a:ext cx="13614400" cy="137160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75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646934"/>
            <a:ext cx="8356600" cy="77013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00C7FC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219200" y="6311900"/>
            <a:ext cx="8356600" cy="6184900"/>
          </a:xfrm>
          <a:prstGeom prst="rect">
            <a:avLst/>
          </a:prstGeom>
        </p:spPr>
        <p:txBody>
          <a:bodyPr/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84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2439639"/>
            <a:ext cx="8356600" cy="3068292"/>
          </a:xfrm>
          <a:prstGeom prst="rect">
            <a:avLst/>
          </a:prstGeom>
        </p:spPr>
        <p:txBody>
          <a:bodyPr/>
          <a:lstStyle>
            <a:lvl1pPr>
              <a:defRPr sz="10000" spc="-100"/>
            </a:lvl1pPr>
          </a:lstStyle>
          <a:p>
            <a:r>
              <a:t>Slide Title</a:t>
            </a:r>
          </a:p>
        </p:txBody>
      </p:sp>
      <p:sp>
        <p:nvSpPr>
          <p:cNvPr id="85" name="Rectangle"/>
          <p:cNvSpPr/>
          <p:nvPr/>
        </p:nvSpPr>
        <p:spPr>
          <a:xfrm>
            <a:off x="10795000" y="0"/>
            <a:ext cx="13614400" cy="13716000"/>
          </a:xfrm>
          <a:prstGeom prst="rect">
            <a:avLst/>
          </a:prstGeom>
          <a:solidFill>
            <a:srgbClr val="00BFF3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 algn="ctr" defTabSz="825500">
              <a:lnSpc>
                <a:spcPct val="120000"/>
              </a:lnSpc>
              <a:spcBef>
                <a:spcPts val="0"/>
              </a:spcBef>
              <a:defRPr sz="3000" cap="all">
                <a:solidFill>
                  <a:srgbClr val="FFFFFF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pPr>
            <a:endParaRPr/>
          </a:p>
        </p:txBody>
      </p:sp>
      <p:sp>
        <p:nvSpPr>
          <p:cNvPr id="86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1646934"/>
            <a:ext cx="8356600" cy="770130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0000"/>
              </a:lnSpc>
              <a:spcBef>
                <a:spcPts val="0"/>
              </a:spcBef>
              <a:buClrTx/>
              <a:buSzTx/>
              <a:buNone/>
              <a:defRPr sz="3600" b="0" cap="all">
                <a:solidFill>
                  <a:srgbClr val="00C7FC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Author and Date</a:t>
            </a:r>
          </a:p>
        </p:txBody>
      </p:sp>
      <p:sp>
        <p:nvSpPr>
          <p:cNvPr id="87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lide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Slide Title</a:t>
            </a:r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Agenda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Agenda Title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>
            <a:lvl1pPr>
              <a:lnSpc>
                <a:spcPct val="60000"/>
              </a:lnSpc>
              <a:defRPr>
                <a:solidFill>
                  <a:srgbClr val="FFFFFF"/>
                </a:solidFill>
              </a:defRPr>
            </a:lvl1pPr>
          </a:lstStyle>
          <a:p>
            <a:r>
              <a:t>Agenda Title</a:t>
            </a:r>
          </a:p>
        </p:txBody>
      </p:sp>
      <p:sp>
        <p:nvSpPr>
          <p:cNvPr id="111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594100"/>
            <a:ext cx="21945600" cy="8902700"/>
          </a:xfrm>
          <a:prstGeom prst="rect">
            <a:avLst/>
          </a:prstGeom>
        </p:spPr>
        <p:txBody>
          <a:bodyPr/>
          <a:lstStyle>
            <a:lvl1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2">
                <a:solidFill>
                  <a:srgbClr val="000000"/>
                </a:solidFill>
              </a:defRPr>
            </a:lvl1pPr>
            <a:lvl2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2">
                <a:solidFill>
                  <a:srgbClr val="000000"/>
                </a:solidFill>
              </a:defRPr>
            </a:lvl2pPr>
            <a:lvl3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2">
                <a:solidFill>
                  <a:srgbClr val="000000"/>
                </a:solidFill>
              </a:defRPr>
            </a:lvl3pPr>
            <a:lvl4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2">
                <a:solidFill>
                  <a:srgbClr val="000000"/>
                </a:solidFill>
              </a:defRPr>
            </a:lvl4pPr>
            <a:lvl5pPr marL="0" indent="0" defTabSz="825500">
              <a:lnSpc>
                <a:spcPct val="140000"/>
              </a:lnSpc>
              <a:spcBef>
                <a:spcPts val="0"/>
              </a:spcBef>
              <a:buClrTx/>
              <a:buSzTx/>
              <a:buNone/>
              <a:defRPr sz="5400" spc="-52">
                <a:solidFill>
                  <a:srgbClr val="000000"/>
                </a:solidFill>
              </a:defRPr>
            </a:lvl5pPr>
          </a:lstStyle>
          <a:p>
            <a:r>
              <a:t>Agenda Topics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g Fact">
    <p:bg>
      <p:bgPr>
        <a:solidFill>
          <a:srgbClr val="FFC61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2334623"/>
            <a:ext cx="21945600" cy="7612250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1pPr>
            <a:lvl2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2pPr>
            <a:lvl3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3pPr>
            <a:lvl4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4pPr>
            <a:lvl5pPr marL="0" indent="0" algn="ctr">
              <a:lnSpc>
                <a:spcPct val="70000"/>
              </a:lnSpc>
              <a:spcBef>
                <a:spcPts val="0"/>
              </a:spcBef>
              <a:buClrTx/>
              <a:buSzTx/>
              <a:buNone/>
              <a:defRPr sz="50000" b="0" cap="all" spc="-500">
                <a:solidFill>
                  <a:srgbClr val="FFFFFF"/>
                </a:solidFill>
                <a:latin typeface="Druk Medium"/>
                <a:ea typeface="Druk Medium"/>
                <a:cs typeface="Druk Medium"/>
                <a:sym typeface="Druk Medium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28" name="Fact information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199" y="9436100"/>
            <a:ext cx="21945600" cy="629921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10000"/>
              </a:lnSpc>
              <a:spcBef>
                <a:spcPts val="0"/>
              </a:spcBef>
              <a:buClrTx/>
              <a:buSzTx/>
              <a:buNone/>
              <a:defRPr sz="3200" b="0" cap="all" spc="-100">
                <a:solidFill>
                  <a:srgbClr val="000000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defRPr>
            </a:lvl1pPr>
          </a:lstStyle>
          <a:p>
            <a:r>
              <a:t>Fact information</a:t>
            </a:r>
          </a:p>
        </p:txBody>
      </p:sp>
      <p:sp>
        <p:nvSpPr>
          <p:cNvPr id="12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1219200" y="3733800"/>
            <a:ext cx="21945600" cy="876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bullet text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Slide Title"/>
          <p:cNvSpPr txBox="1">
            <a:spLocks noGrp="1"/>
          </p:cNvSpPr>
          <p:nvPr>
            <p:ph type="title" hasCustomPrompt="1"/>
          </p:nvPr>
        </p:nvSpPr>
        <p:spPr>
          <a:xfrm>
            <a:off x="1219200" y="1219200"/>
            <a:ext cx="21945600" cy="2298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Slide Title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23622000" y="13080999"/>
            <a:ext cx="336728" cy="413767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825500">
              <a:lnSpc>
                <a:spcPts val="2600"/>
              </a:lnSpc>
              <a:spcBef>
                <a:spcPts val="0"/>
              </a:spcBef>
              <a:defRPr sz="1800">
                <a:solidFill>
                  <a:srgbClr val="000000"/>
                </a:solidFill>
                <a:latin typeface="Proxima Nova Medium"/>
                <a:ea typeface="Proxima Nova Medium"/>
                <a:cs typeface="Proxima Nova Medium"/>
                <a:sym typeface="Proxima Nova Medium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5" r:id="rId4"/>
    <p:sldLayoutId id="2147483656" r:id="rId5"/>
    <p:sldLayoutId id="2147483658" r:id="rId6"/>
    <p:sldLayoutId id="2147483659" r:id="rId7"/>
    <p:sldLayoutId id="2147483661" r:id="rId8"/>
    <p:sldLayoutId id="2147483665" r:id="rId9"/>
    <p:sldLayoutId id="2147483666" r:id="rId10"/>
    <p:sldLayoutId id="2147483667" r:id="rId11"/>
    <p:sldLayoutId id="2147483668" r:id="rId12"/>
  </p:sldLayoutIdLst>
  <p:transition spd="med"/>
  <p:txStyles>
    <p:titleStyle>
      <a:lvl1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1pPr>
      <a:lvl2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2pPr>
      <a:lvl3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3pPr>
      <a:lvl4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4pPr>
      <a:lvl5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5pPr>
      <a:lvl6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6pPr>
      <a:lvl7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7pPr>
      <a:lvl8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8pPr>
      <a:lvl9pPr marL="0" marR="0" indent="0" algn="l" defTabSz="825500" rtl="0" latinLnBrk="0">
        <a:lnSpc>
          <a:spcPct val="7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000" b="0" i="0" u="none" strike="noStrike" cap="all" spc="-140" baseline="0">
          <a:solidFill>
            <a:srgbClr val="00BFF3"/>
          </a:solidFill>
          <a:uFillTx/>
          <a:latin typeface="Druk Medium"/>
          <a:ea typeface="Druk Medium"/>
          <a:cs typeface="Druk Medium"/>
          <a:sym typeface="Druk Medium"/>
        </a:defRPr>
      </a:lvl9pPr>
    </p:titleStyle>
    <p:bodyStyle>
      <a:lvl1pPr marL="685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1pPr>
      <a:lvl2pPr marL="1371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2pPr>
      <a:lvl3pPr marL="2057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3pPr>
      <a:lvl4pPr marL="2743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4pPr>
      <a:lvl5pPr marL="34290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5pPr>
      <a:lvl6pPr marL="41148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6pPr>
      <a:lvl7pPr marL="48006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7pPr>
      <a:lvl8pPr marL="54864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8pPr>
      <a:lvl9pPr marL="6172200" marR="0" indent="-685800" algn="l" defTabSz="584200" rtl="0" latinLnBrk="0">
        <a:lnSpc>
          <a:spcPct val="80000"/>
        </a:lnSpc>
        <a:spcBef>
          <a:spcPts val="2400"/>
        </a:spcBef>
        <a:spcAft>
          <a:spcPts val="0"/>
        </a:spcAft>
        <a:buClr>
          <a:srgbClr val="57BEF0"/>
        </a:buClr>
        <a:buSzPct val="250000"/>
        <a:buFontTx/>
        <a:buChar char="-"/>
        <a:tabLst/>
        <a:defRPr sz="4200" b="1" i="0" u="none" strike="noStrike" cap="none" spc="0" baseline="0">
          <a:solidFill>
            <a:srgbClr val="53585F"/>
          </a:solidFill>
          <a:uFillTx/>
          <a:latin typeface="Proxima Nova"/>
          <a:ea typeface="Proxima Nova"/>
          <a:cs typeface="Proxima Nova"/>
          <a:sym typeface="Proxima Nova"/>
        </a:defRPr>
      </a:lvl9pPr>
    </p:bodyStyle>
    <p:otherStyle>
      <a:lvl1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1pPr>
      <a:lvl2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2pPr>
      <a:lvl3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3pPr>
      <a:lvl4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4pPr>
      <a:lvl5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5pPr>
      <a:lvl6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6pPr>
      <a:lvl7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7pPr>
      <a:lvl8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8pPr>
      <a:lvl9pPr marL="0" marR="0" indent="0" algn="l" defTabSz="825500" rtl="0" latinLnBrk="0">
        <a:lnSpc>
          <a:spcPts val="26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Proxima Nova Medium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4.jpg"/><Relationship Id="rId7" Type="http://schemas.openxmlformats.org/officeDocument/2006/relationships/image" Target="../media/image16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emf"/><Relationship Id="rId5" Type="http://schemas.openxmlformats.org/officeDocument/2006/relationships/hyperlink" Target="mailto:mkelly@hea.ie" TargetMode="External"/><Relationship Id="rId10" Type="http://schemas.openxmlformats.org/officeDocument/2006/relationships/image" Target="../media/image10.png"/><Relationship Id="rId4" Type="http://schemas.openxmlformats.org/officeDocument/2006/relationships/image" Target="../media/image11.emf"/><Relationship Id="rId9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4.jp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1.emf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4.jp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1.emf"/><Relationship Id="rId9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4.jp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1.emf"/><Relationship Id="rId9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0.png"/><Relationship Id="rId5" Type="http://schemas.openxmlformats.org/officeDocument/2006/relationships/hyperlink" Target="mailto:schalka@tcd.ie" TargetMode="External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emf"/><Relationship Id="rId3" Type="http://schemas.openxmlformats.org/officeDocument/2006/relationships/image" Target="../media/image14.jpg"/><Relationship Id="rId7" Type="http://schemas.openxmlformats.org/officeDocument/2006/relationships/image" Target="../media/image17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6.emf"/><Relationship Id="rId5" Type="http://schemas.openxmlformats.org/officeDocument/2006/relationships/image" Target="../media/image15.emf"/><Relationship Id="rId4" Type="http://schemas.openxmlformats.org/officeDocument/2006/relationships/image" Target="../media/image11.emf"/><Relationship Id="rId9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0.xml"/><Relationship Id="rId4" Type="http://schemas.openxmlformats.org/officeDocument/2006/relationships/hyperlink" Target="mailto:rroper@hea.ie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shorts/xLScx8TLlC4" TargetMode="External"/><Relationship Id="rId2" Type="http://schemas.openxmlformats.org/officeDocument/2006/relationships/slideLayout" Target="../slideLayouts/slideLayout12.xml"/><Relationship Id="rId1" Type="http://schemas.openxmlformats.org/officeDocument/2006/relationships/video" Target="https://www.youtube.com/embed/xLScx8TLlC4?feature=oembed" TargetMode="External"/><Relationship Id="rId4" Type="http://schemas.openxmlformats.org/officeDocument/2006/relationships/image" Target="../media/image25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://survey.ie/" TargetMode="External"/><Relationship Id="rId2" Type="http://schemas.openxmlformats.org/officeDocument/2006/relationships/hyperlink" Target="http://survey.ie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mural.maynoothuniversity.ie/13914/1/Teacher_COVID_Report_Final_21.01.21.pdf" TargetMode="External"/><Relationship Id="rId2" Type="http://schemas.openxmlformats.org/officeDocument/2006/relationships/hyperlink" Target="fromhttps://hea.ie/statistics/data-for-download-and-visualisations/access-our-data/Access%20our%20Data%20-%20Students/" TargetMode="External"/><Relationship Id="rId1" Type="http://schemas.openxmlformats.org/officeDocument/2006/relationships/slideLayout" Target="../slideLayouts/slideLayout12.xml"/><Relationship Id="rId4" Type="http://schemas.openxmlformats.org/officeDocument/2006/relationships/hyperlink" Target="https://hub.teachingandlearning.ie/wp-content/uploads/2024/04/TUS-Compendium-of-Active-Learning-Strategies-for-Student-Engagement.pdf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2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642533" y="1202265"/>
            <a:ext cx="17879816" cy="2362202"/>
          </a:xfrm>
          <a:prstGeom prst="rect">
            <a:avLst/>
          </a:prstGeom>
        </p:spPr>
        <p:txBody>
          <a:bodyPr/>
          <a:lstStyle>
            <a:lvl1pPr defTabSz="926591">
              <a:spcBef>
                <a:spcPts val="1700"/>
              </a:spcBef>
              <a:defRPr sz="7296"/>
            </a:lvl1pPr>
          </a:lstStyle>
          <a:p>
            <a:r>
              <a:t>Driving Changes in Teaching and Learning through Policy and Innovation</a:t>
            </a:r>
          </a:p>
        </p:txBody>
      </p:sp>
      <p:sp>
        <p:nvSpPr>
          <p:cNvPr id="201" name="Text Placeholder 2"/>
          <p:cNvSpPr>
            <a:spLocks noGrp="1"/>
          </p:cNvSpPr>
          <p:nvPr>
            <p:ph type="body" idx="21"/>
          </p:nvPr>
        </p:nvSpPr>
        <p:spPr>
          <a:xfrm>
            <a:off x="1613083" y="3500782"/>
            <a:ext cx="11125203" cy="4690535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/>
          <a:lstStyle/>
          <a:p>
            <a:r>
              <a:rPr lang="en-IE" dirty="0"/>
              <a:t>Executive Briefing </a:t>
            </a:r>
            <a:endParaRPr dirty="0"/>
          </a:p>
        </p:txBody>
      </p:sp>
      <p:pic>
        <p:nvPicPr>
          <p:cNvPr id="202" name="Picture 3" descr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01825" y="11527280"/>
            <a:ext cx="3869470" cy="697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icture 4" descr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8305" y="11159177"/>
            <a:ext cx="3555071" cy="143397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Rebecca Roper…"/>
          <p:cNvSpPr txBox="1"/>
          <p:nvPr/>
        </p:nvSpPr>
        <p:spPr>
          <a:xfrm>
            <a:off x="1642533" y="6532327"/>
            <a:ext cx="5951950" cy="61965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December 12th, 2024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1254648" y="773963"/>
            <a:ext cx="21671483" cy="1973003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31115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215">
              <a:lnSpc>
                <a:spcPct val="100000"/>
              </a:lnSpc>
              <a:defRPr/>
            </a:pPr>
            <a:r>
              <a:rPr lang="en-GB" sz="6933" b="1" dirty="0">
                <a:solidFill>
                  <a:srgbClr val="5B8E29"/>
                </a:solidFill>
                <a:latin typeface="Calibri"/>
              </a:rPr>
              <a:t>2025</a:t>
            </a:r>
          </a:p>
        </p:txBody>
      </p:sp>
      <p:pic>
        <p:nvPicPr>
          <p:cNvPr id="5" name="Picture 4" descr="Footer 1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9065"/>
            <a:ext cx="24384000" cy="1596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2B02F0-70C2-E049-A6B8-65A9E2EB4D43}"/>
              </a:ext>
            </a:extLst>
          </p:cNvPr>
          <p:cNvSpPr txBox="1"/>
          <p:nvPr/>
        </p:nvSpPr>
        <p:spPr>
          <a:xfrm>
            <a:off x="1145484" y="1919113"/>
            <a:ext cx="21889811" cy="62311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15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6933" b="1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rPr>
              <a:t>First Steps…</a:t>
            </a:r>
            <a:br>
              <a:rPr lang="en-US" sz="6933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rPr>
            </a:br>
            <a:r>
              <a:rPr lang="en-US" sz="5333" kern="1200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  <a:ea typeface="+mn-ea"/>
                <a:cs typeface="+mn-cs"/>
              </a:rPr>
              <a:t>ESD Community of Practice for ESD Leads within universities.</a:t>
            </a:r>
          </a:p>
          <a:p>
            <a:pPr defTabSz="1219215" hangingPunct="1">
              <a:lnSpc>
                <a:spcPct val="120000"/>
              </a:lnSpc>
              <a:spcBef>
                <a:spcPts val="0"/>
              </a:spcBef>
              <a:defRPr/>
            </a:pPr>
            <a:endParaRPr lang="en-US" sz="5333" kern="12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+mn-ea"/>
              <a:cs typeface="+mn-cs"/>
            </a:endParaRPr>
          </a:p>
          <a:p>
            <a:pPr defTabSz="1219215" hangingPunct="1">
              <a:lnSpc>
                <a:spcPct val="120000"/>
              </a:lnSpc>
              <a:spcBef>
                <a:spcPts val="0"/>
              </a:spcBef>
              <a:defRPr/>
            </a:pPr>
            <a:r>
              <a:rPr lang="en-US" sz="5333" dirty="0">
                <a:solidFill>
                  <a:prstClr val="black">
                    <a:lumMod val="65000"/>
                    <a:lumOff val="35000"/>
                  </a:prstClr>
                </a:solidFill>
                <a:latin typeface="Calibri"/>
              </a:rPr>
              <a:t>Weekly ESD Spotlight Series</a:t>
            </a:r>
          </a:p>
          <a:p>
            <a:pPr defTabSz="1219215" hangingPunct="1">
              <a:lnSpc>
                <a:spcPct val="120000"/>
              </a:lnSpc>
              <a:spcBef>
                <a:spcPts val="0"/>
              </a:spcBef>
              <a:defRPr/>
            </a:pPr>
            <a:endParaRPr lang="en-US" sz="5333" dirty="0">
              <a:solidFill>
                <a:prstClr val="black">
                  <a:lumMod val="65000"/>
                  <a:lumOff val="35000"/>
                </a:prstClr>
              </a:solidFill>
              <a:latin typeface="Calibri"/>
            </a:endParaRPr>
          </a:p>
          <a:p>
            <a:pPr defTabSz="1219215" hangingPunct="1">
              <a:lnSpc>
                <a:spcPct val="120000"/>
              </a:lnSpc>
              <a:spcBef>
                <a:spcPts val="0"/>
              </a:spcBef>
              <a:defRPr/>
            </a:pPr>
            <a:endParaRPr lang="en-IE" sz="5333" kern="1200" dirty="0">
              <a:solidFill>
                <a:prstClr val="black">
                  <a:lumMod val="65000"/>
                  <a:lumOff val="35000"/>
                </a:prstClr>
              </a:solidFill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426F5-7D9F-061D-9F34-C57C7C7B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53" b="26805"/>
          <a:stretch/>
        </p:blipFill>
        <p:spPr>
          <a:xfrm>
            <a:off x="18553044" y="196708"/>
            <a:ext cx="5493027" cy="156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5230367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 Slide 1.jp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03808"/>
          </a:xfrm>
          <a:prstGeom prst="rect">
            <a:avLst/>
          </a:prstGeom>
        </p:spPr>
      </p:pic>
      <p:pic>
        <p:nvPicPr>
          <p:cNvPr id="13" name="Picture 12" descr="Footer 1.ai">
            <a:extLst>
              <a:ext uri="{FF2B5EF4-FFF2-40B4-BE49-F238E27FC236}">
                <a16:creationId xmlns:a16="http://schemas.microsoft.com/office/drawing/2014/main" id="{0A834E7D-9E7F-FB4D-ABB2-B52392F02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9065"/>
            <a:ext cx="24384000" cy="1596936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B44726E3-32E9-214B-A4F0-78563899D10E}"/>
              </a:ext>
            </a:extLst>
          </p:cNvPr>
          <p:cNvSpPr txBox="1">
            <a:spLocks/>
          </p:cNvSpPr>
          <p:nvPr/>
        </p:nvSpPr>
        <p:spPr>
          <a:xfrm>
            <a:off x="1254648" y="773961"/>
            <a:ext cx="21671483" cy="8505507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31115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6933" b="1" dirty="0">
                <a:solidFill>
                  <a:srgbClr val="5B8E29"/>
                </a:solidFill>
              </a:rPr>
              <a:t>Many thanks for listening</a:t>
            </a:r>
          </a:p>
          <a:p>
            <a:pPr algn="l">
              <a:lnSpc>
                <a:spcPct val="200000"/>
              </a:lnSpc>
            </a:pPr>
            <a:r>
              <a:rPr lang="en-US" sz="6933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Mark Kelly</a:t>
            </a:r>
          </a:p>
          <a:p>
            <a:pPr algn="l">
              <a:lnSpc>
                <a:spcPct val="120000"/>
              </a:lnSpc>
            </a:pPr>
            <a:r>
              <a:rPr lang="en-US" sz="6933" b="1" dirty="0">
                <a:solidFill>
                  <a:schemeClr val="tx1">
                    <a:lumMod val="50000"/>
                    <a:lumOff val="50000"/>
                  </a:schemeClr>
                </a:solidFill>
                <a:hlinkClick r:id="rId5"/>
              </a:rPr>
              <a:t>mkelly@hea.ie</a:t>
            </a:r>
            <a:r>
              <a:rPr lang="en-US" sz="6933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</a:p>
          <a:p>
            <a:pPr algn="l"/>
            <a:endParaRPr lang="en-GB" sz="6933" b="1" dirty="0">
              <a:solidFill>
                <a:srgbClr val="5B8E2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A82AA-DD2D-D345-AFE4-7E9E821C4682}"/>
              </a:ext>
            </a:extLst>
          </p:cNvPr>
          <p:cNvSpPr txBox="1"/>
          <p:nvPr/>
        </p:nvSpPr>
        <p:spPr>
          <a:xfrm>
            <a:off x="1254648" y="12466125"/>
            <a:ext cx="6963664" cy="1156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200"/>
              </a:spcAft>
            </a:pPr>
            <a:r>
              <a:rPr lang="en-IE" sz="4267" b="1" dirty="0" err="1">
                <a:solidFill>
                  <a:schemeClr val="bg1"/>
                </a:solidFill>
              </a:rPr>
              <a:t>www.teachingandlearning.ie</a:t>
            </a:r>
            <a:r>
              <a:rPr lang="en-IE" sz="4267" b="1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913EF-3F73-8D44-A0F9-65E3F89D6CDE}"/>
              </a:ext>
            </a:extLst>
          </p:cNvPr>
          <p:cNvSpPr txBox="1"/>
          <p:nvPr/>
        </p:nvSpPr>
        <p:spPr>
          <a:xfrm>
            <a:off x="9580613" y="12466125"/>
            <a:ext cx="3238331" cy="63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200"/>
              </a:spcAft>
            </a:pPr>
            <a:r>
              <a:rPr lang="en-IE" sz="4267" b="1" dirty="0">
                <a:solidFill>
                  <a:schemeClr val="bg1"/>
                </a:solidFill>
              </a:rPr>
              <a:t>@</a:t>
            </a:r>
            <a:r>
              <a:rPr lang="en-IE" sz="4267" b="1" dirty="0" err="1">
                <a:solidFill>
                  <a:schemeClr val="bg1"/>
                </a:solidFill>
              </a:rPr>
              <a:t>ForumTL</a:t>
            </a:r>
            <a:r>
              <a:rPr lang="en-IE" sz="4267" b="1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E7CEE-4D00-6540-9A61-4778EB8F4D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5678" y="12645660"/>
            <a:ext cx="737109" cy="59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6C9A27-8F3F-A648-8F60-54BABFAE52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215640" y="12592733"/>
            <a:ext cx="652443" cy="652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3D1C63-D422-D247-814A-9D301B6EBC7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83237" y="12592733"/>
            <a:ext cx="660400" cy="66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87DD66-9101-0F4B-9C1E-248765330E2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521968" y="12615311"/>
            <a:ext cx="953915" cy="6604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25C041-1154-1480-2B53-4052F028EEE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21953" b="26805"/>
          <a:stretch/>
        </p:blipFill>
        <p:spPr>
          <a:xfrm>
            <a:off x="18553044" y="196708"/>
            <a:ext cx="5493027" cy="156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66733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1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95"/>
            <a:ext cx="24384000" cy="13696805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595076" y="3070879"/>
            <a:ext cx="15554563" cy="577543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31115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defRPr/>
            </a:pPr>
            <a:r>
              <a:rPr lang="en-IE" sz="8533" b="1" dirty="0">
                <a:solidFill>
                  <a:srgbClr val="5B8E29"/>
                </a:solidFill>
              </a:rPr>
              <a:t>Professional development, recognition and the impact of teaching and learning in higher education </a:t>
            </a:r>
          </a:p>
          <a:p>
            <a:pPr algn="l">
              <a:lnSpc>
                <a:spcPct val="90000"/>
              </a:lnSpc>
              <a:defRPr/>
            </a:pPr>
            <a:endParaRPr lang="en-IE" sz="5333" b="1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ct val="90000"/>
              </a:lnSpc>
              <a:defRPr/>
            </a:pPr>
            <a:r>
              <a:rPr lang="en-IE" sz="5333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Dr.</a:t>
            </a:r>
            <a:r>
              <a:rPr lang="en-IE" sz="5333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Sharon McGreevy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8AE28D-6205-AC96-2D39-B31974C0BB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53" b="26805"/>
          <a:stretch/>
        </p:blipFill>
        <p:spPr>
          <a:xfrm>
            <a:off x="927652" y="689114"/>
            <a:ext cx="5493027" cy="156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850668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 Slide 1.jp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03808"/>
          </a:xfrm>
          <a:prstGeom prst="rect">
            <a:avLst/>
          </a:prstGeom>
        </p:spPr>
      </p:pic>
      <p:pic>
        <p:nvPicPr>
          <p:cNvPr id="13" name="Picture 12" descr="Footer 1.ai">
            <a:extLst>
              <a:ext uri="{FF2B5EF4-FFF2-40B4-BE49-F238E27FC236}">
                <a16:creationId xmlns:a16="http://schemas.microsoft.com/office/drawing/2014/main" id="{0A834E7D-9E7F-FB4D-ABB2-B52392F02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9065"/>
            <a:ext cx="24384000" cy="1596936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B44726E3-32E9-214B-A4F0-78563899D10E}"/>
              </a:ext>
            </a:extLst>
          </p:cNvPr>
          <p:cNvSpPr txBox="1">
            <a:spLocks/>
          </p:cNvSpPr>
          <p:nvPr/>
        </p:nvSpPr>
        <p:spPr>
          <a:xfrm>
            <a:off x="1254648" y="773961"/>
            <a:ext cx="21671483" cy="8505507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31115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6933" b="1" dirty="0">
                <a:solidFill>
                  <a:srgbClr val="5B8E29"/>
                </a:solidFill>
              </a:rPr>
              <a:t>Definition of Recognition</a:t>
            </a:r>
          </a:p>
          <a:p>
            <a:pPr algn="l"/>
            <a:r>
              <a:rPr lang="en-US" sz="5333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Recognition is </a:t>
            </a:r>
            <a:r>
              <a:rPr lang="en-IE" sz="5333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the act of acknowledging, thanking and praising staff for their contributions, both formally and informally. (</a:t>
            </a:r>
            <a:r>
              <a:rPr lang="en-US" sz="5333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Gallup and Work human report 2023) </a:t>
            </a:r>
            <a:endParaRPr lang="en-GB" sz="5333" b="1" dirty="0">
              <a:solidFill>
                <a:srgbClr val="5B8E29"/>
              </a:solidFill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GB" sz="5333" b="1" dirty="0">
              <a:solidFill>
                <a:srgbClr val="5B8E29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5333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Recognition </a:t>
            </a:r>
            <a:r>
              <a:rPr lang="en-IE" sz="5333" kern="1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is the appreciation someone shows for another’s achievements, performance, contributions or abilities (Universitas 21)</a:t>
            </a:r>
          </a:p>
          <a:p>
            <a:pPr algn="l"/>
            <a:endParaRPr lang="en-IE" sz="5333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r>
              <a:rPr lang="en-US" sz="5333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Recognition</a:t>
            </a:r>
            <a:r>
              <a:rPr lang="en-IE" sz="5333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means being acknowledged, identified, perceived and esteemed in your role.</a:t>
            </a:r>
            <a:r>
              <a:rPr lang="en-IE" sz="4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Crone et al (2023, p371) </a:t>
            </a:r>
            <a:endParaRPr lang="en-IE" sz="5333" kern="100" dirty="0"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GB" sz="6933" b="1" dirty="0">
              <a:solidFill>
                <a:srgbClr val="5B8E29"/>
              </a:solidFill>
            </a:endParaRPr>
          </a:p>
          <a:p>
            <a:pPr algn="l"/>
            <a:endParaRPr lang="en-GB" sz="6933" b="1" dirty="0">
              <a:solidFill>
                <a:srgbClr val="5B8E29"/>
              </a:solidFill>
            </a:endParaRPr>
          </a:p>
          <a:p>
            <a:pPr algn="l"/>
            <a:endParaRPr lang="en-GB" sz="6933" b="1" dirty="0">
              <a:solidFill>
                <a:srgbClr val="5B8E2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A82AA-DD2D-D345-AFE4-7E9E821C4682}"/>
              </a:ext>
            </a:extLst>
          </p:cNvPr>
          <p:cNvSpPr txBox="1"/>
          <p:nvPr/>
        </p:nvSpPr>
        <p:spPr>
          <a:xfrm>
            <a:off x="1254648" y="12466125"/>
            <a:ext cx="6963664" cy="1156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200"/>
              </a:spcAft>
            </a:pPr>
            <a:r>
              <a:rPr lang="en-IE" sz="4267" b="1" dirty="0" err="1">
                <a:solidFill>
                  <a:schemeClr val="bg1"/>
                </a:solidFill>
              </a:rPr>
              <a:t>www.teachingandlearning.ie</a:t>
            </a:r>
            <a:r>
              <a:rPr lang="en-IE" sz="4267" b="1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913EF-3F73-8D44-A0F9-65E3F89D6CDE}"/>
              </a:ext>
            </a:extLst>
          </p:cNvPr>
          <p:cNvSpPr txBox="1"/>
          <p:nvPr/>
        </p:nvSpPr>
        <p:spPr>
          <a:xfrm>
            <a:off x="9580613" y="12466125"/>
            <a:ext cx="3238331" cy="63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200"/>
              </a:spcAft>
            </a:pPr>
            <a:r>
              <a:rPr lang="en-IE" sz="4267" b="1" dirty="0">
                <a:solidFill>
                  <a:schemeClr val="bg1"/>
                </a:solidFill>
              </a:rPr>
              <a:t>@</a:t>
            </a:r>
            <a:r>
              <a:rPr lang="en-IE" sz="4267" b="1" dirty="0" err="1">
                <a:solidFill>
                  <a:schemeClr val="bg1"/>
                </a:solidFill>
              </a:rPr>
              <a:t>ForumTL</a:t>
            </a:r>
            <a:r>
              <a:rPr lang="en-IE" sz="4267" b="1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E7CEE-4D00-6540-9A61-4778EB8F4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5678" y="12645660"/>
            <a:ext cx="737109" cy="59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6C9A27-8F3F-A648-8F60-54BABFAE5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15640" y="12592733"/>
            <a:ext cx="652443" cy="652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3D1C63-D422-D247-814A-9D301B6EB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3237" y="12592733"/>
            <a:ext cx="660400" cy="66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87DD66-9101-0F4B-9C1E-248765330E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21968" y="12615311"/>
            <a:ext cx="953915" cy="6604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25C041-1154-1480-2B53-4052F028EEE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953" b="26805"/>
          <a:stretch/>
        </p:blipFill>
        <p:spPr>
          <a:xfrm>
            <a:off x="18553044" y="196708"/>
            <a:ext cx="5493027" cy="156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5846766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C27CD7-D9A6-6DD1-7EED-4146A8DD1F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 Slide 1.jpg">
            <a:extLst>
              <a:ext uri="{FF2B5EF4-FFF2-40B4-BE49-F238E27FC236}">
                <a16:creationId xmlns:a16="http://schemas.microsoft.com/office/drawing/2014/main" id="{4D0441E4-1615-7309-BD89-4814D3F62FC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03808"/>
          </a:xfrm>
          <a:prstGeom prst="rect">
            <a:avLst/>
          </a:prstGeom>
        </p:spPr>
      </p:pic>
      <p:pic>
        <p:nvPicPr>
          <p:cNvPr id="13" name="Picture 12" descr="Footer 1.ai">
            <a:extLst>
              <a:ext uri="{FF2B5EF4-FFF2-40B4-BE49-F238E27FC236}">
                <a16:creationId xmlns:a16="http://schemas.microsoft.com/office/drawing/2014/main" id="{44C8474C-4A0C-4D8D-91D0-9A9F353D54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9065"/>
            <a:ext cx="24384000" cy="1596936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D4655749-3213-A026-18AB-5BE328F64BD8}"/>
              </a:ext>
            </a:extLst>
          </p:cNvPr>
          <p:cNvSpPr txBox="1">
            <a:spLocks/>
          </p:cNvSpPr>
          <p:nvPr/>
        </p:nvSpPr>
        <p:spPr>
          <a:xfrm>
            <a:off x="1254648" y="773961"/>
            <a:ext cx="21671483" cy="8505507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31115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933" b="1" dirty="0">
                <a:solidFill>
                  <a:srgbClr val="5B8E29"/>
                </a:solidFill>
              </a:rPr>
              <a:t>Recognition Vs Accreditation</a:t>
            </a:r>
          </a:p>
          <a:p>
            <a:pPr algn="l"/>
            <a:endParaRPr lang="en-GB" sz="6933" b="1" dirty="0">
              <a:solidFill>
                <a:srgbClr val="5B8E29"/>
              </a:solidFill>
            </a:endParaRPr>
          </a:p>
          <a:p>
            <a:pPr algn="l"/>
            <a:r>
              <a:rPr lang="en-US" sz="4800" dirty="0"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Developing a common understanding of </a:t>
            </a:r>
            <a:r>
              <a:rPr lang="en-US" sz="48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difference between evidenced-based provision (or ‘recognition’) and </a:t>
            </a:r>
            <a:r>
              <a:rPr lang="en-GB" sz="48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formal</a:t>
            </a:r>
            <a:r>
              <a:rPr lang="en-US" sz="4800" dirty="0">
                <a:latin typeface="Aptos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credit-bearing provision (‘accreditation’).</a:t>
            </a:r>
          </a:p>
          <a:p>
            <a:pPr algn="l"/>
            <a:endParaRPr lang="en-US" sz="4800" b="1" dirty="0">
              <a:solidFill>
                <a:srgbClr val="5B8E29"/>
              </a:solidFill>
              <a:latin typeface="Aptos" panose="020B0004020202020204" pitchFamily="34" charset="0"/>
              <a:cs typeface="Times New Roman" panose="02020603050405020304" pitchFamily="18" charset="0"/>
            </a:endParaRPr>
          </a:p>
          <a:p>
            <a:pPr algn="l"/>
            <a:endParaRPr lang="en-IE" sz="6933" b="1" dirty="0">
              <a:solidFill>
                <a:srgbClr val="5B8E29"/>
              </a:solidFill>
            </a:endParaRPr>
          </a:p>
          <a:p>
            <a:pPr algn="l"/>
            <a:r>
              <a:rPr lang="en-IE" sz="6933" b="1" dirty="0">
                <a:solidFill>
                  <a:srgbClr val="5B8E29"/>
                </a:solidFill>
              </a:rPr>
              <a:t>Achieving parity of esteem and valuing teaching </a:t>
            </a:r>
          </a:p>
          <a:p>
            <a:pPr algn="l"/>
            <a:endParaRPr lang="en-GB" sz="6933" b="1" dirty="0">
              <a:solidFill>
                <a:srgbClr val="5B8E29"/>
              </a:solidFill>
            </a:endParaRPr>
          </a:p>
          <a:p>
            <a:pPr algn="l"/>
            <a:endParaRPr lang="en-GB" sz="6933" b="1" dirty="0">
              <a:solidFill>
                <a:srgbClr val="5B8E2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02E541-FA70-2B76-45C4-B04567E96F1C}"/>
              </a:ext>
            </a:extLst>
          </p:cNvPr>
          <p:cNvSpPr txBox="1"/>
          <p:nvPr/>
        </p:nvSpPr>
        <p:spPr>
          <a:xfrm>
            <a:off x="1254648" y="12466125"/>
            <a:ext cx="6963664" cy="1156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200"/>
              </a:spcAft>
            </a:pPr>
            <a:r>
              <a:rPr lang="en-IE" sz="4267" b="1" dirty="0" err="1">
                <a:solidFill>
                  <a:schemeClr val="bg1"/>
                </a:solidFill>
              </a:rPr>
              <a:t>www.teachingandlearning.ie</a:t>
            </a:r>
            <a:r>
              <a:rPr lang="en-IE" sz="4267" b="1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A9D65DE-7FC6-D0A8-DFD5-66B0161CCA5C}"/>
              </a:ext>
            </a:extLst>
          </p:cNvPr>
          <p:cNvSpPr txBox="1"/>
          <p:nvPr/>
        </p:nvSpPr>
        <p:spPr>
          <a:xfrm>
            <a:off x="9580613" y="12466125"/>
            <a:ext cx="3238331" cy="63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200"/>
              </a:spcAft>
            </a:pPr>
            <a:r>
              <a:rPr lang="en-IE" sz="4267" b="1" dirty="0">
                <a:solidFill>
                  <a:schemeClr val="bg1"/>
                </a:solidFill>
              </a:rPr>
              <a:t>@</a:t>
            </a:r>
            <a:r>
              <a:rPr lang="en-IE" sz="4267" b="1" dirty="0" err="1">
                <a:solidFill>
                  <a:schemeClr val="bg1"/>
                </a:solidFill>
              </a:rPr>
              <a:t>ForumTL</a:t>
            </a:r>
            <a:r>
              <a:rPr lang="en-IE" sz="4267" b="1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39A5326-EE44-DB41-1C13-7ACACD0D1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5678" y="12645660"/>
            <a:ext cx="737109" cy="59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FFAC4BF-6268-5BB4-8817-DD25D3728F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15640" y="12592733"/>
            <a:ext cx="652443" cy="652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4C9C9D6-1E11-19E8-C969-49BC4F07DF0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3237" y="12592733"/>
            <a:ext cx="660400" cy="66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ABAD54E-E908-A5BF-AA6D-F22B1D65A8E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21968" y="12615311"/>
            <a:ext cx="953915" cy="6604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D281F2A-AB28-6413-0A94-0C04B2307DD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953" b="26805"/>
          <a:stretch/>
        </p:blipFill>
        <p:spPr>
          <a:xfrm>
            <a:off x="18553044" y="196708"/>
            <a:ext cx="5493027" cy="156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5264597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AE58BC-B4EE-11A9-3765-9230B47B66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 Slide 1.jpg">
            <a:extLst>
              <a:ext uri="{FF2B5EF4-FFF2-40B4-BE49-F238E27FC236}">
                <a16:creationId xmlns:a16="http://schemas.microsoft.com/office/drawing/2014/main" id="{F9F19F85-876C-5228-ABA3-FD463CC4967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03808"/>
          </a:xfrm>
          <a:prstGeom prst="rect">
            <a:avLst/>
          </a:prstGeom>
        </p:spPr>
      </p:pic>
      <p:pic>
        <p:nvPicPr>
          <p:cNvPr id="13" name="Picture 12" descr="Footer 1.ai">
            <a:extLst>
              <a:ext uri="{FF2B5EF4-FFF2-40B4-BE49-F238E27FC236}">
                <a16:creationId xmlns:a16="http://schemas.microsoft.com/office/drawing/2014/main" id="{156196B2-6ABD-761D-E382-DB2EBB4953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9065"/>
            <a:ext cx="24384000" cy="1596936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12F5F196-30EA-DDFC-8C12-B80A71B91AD0}"/>
              </a:ext>
            </a:extLst>
          </p:cNvPr>
          <p:cNvSpPr txBox="1">
            <a:spLocks/>
          </p:cNvSpPr>
          <p:nvPr/>
        </p:nvSpPr>
        <p:spPr>
          <a:xfrm>
            <a:off x="1254648" y="773961"/>
            <a:ext cx="21671483" cy="8505507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31115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15000"/>
              </a:lnSpc>
              <a:spcAft>
                <a:spcPts val="1067"/>
              </a:spcAft>
            </a:pPr>
            <a:endParaRPr lang="en-US" sz="6933" b="1" dirty="0">
              <a:solidFill>
                <a:srgbClr val="5B8E29"/>
              </a:solidFill>
            </a:endParaRPr>
          </a:p>
          <a:p>
            <a:pPr algn="l">
              <a:lnSpc>
                <a:spcPct val="115000"/>
              </a:lnSpc>
              <a:spcAft>
                <a:spcPts val="1067"/>
              </a:spcAft>
            </a:pPr>
            <a:r>
              <a:rPr lang="en-US" sz="6933" b="1" dirty="0">
                <a:solidFill>
                  <a:srgbClr val="5B8E29"/>
                </a:solidFill>
              </a:rPr>
              <a:t>Purpose of a Recognition Framework</a:t>
            </a:r>
          </a:p>
          <a:p>
            <a:pPr algn="l">
              <a:lnSpc>
                <a:spcPct val="115000"/>
              </a:lnSpc>
              <a:spcAft>
                <a:spcPts val="1067"/>
              </a:spcAft>
            </a:pPr>
            <a:endParaRPr lang="en-IE" sz="6933" b="1" dirty="0">
              <a:solidFill>
                <a:srgbClr val="5B8E29"/>
              </a:solidFill>
            </a:endParaRPr>
          </a:p>
          <a:p>
            <a:pPr algn="l">
              <a:lnSpc>
                <a:spcPct val="115000"/>
              </a:lnSpc>
              <a:spcAft>
                <a:spcPts val="1067"/>
              </a:spcAft>
            </a:pPr>
            <a:r>
              <a:rPr lang="en-IE" sz="6933" b="1" dirty="0">
                <a:solidFill>
                  <a:srgbClr val="5B8E29"/>
                </a:solidFill>
              </a:rPr>
              <a:t>Advantages of an Irish Recognition framework</a:t>
            </a:r>
          </a:p>
          <a:p>
            <a:pPr>
              <a:lnSpc>
                <a:spcPct val="115000"/>
              </a:lnSpc>
              <a:spcAft>
                <a:spcPts val="1067"/>
              </a:spcAft>
            </a:pPr>
            <a:endParaRPr lang="en-IE" sz="6933" b="1" dirty="0">
              <a:solidFill>
                <a:srgbClr val="5B8E29"/>
              </a:solidFill>
            </a:endParaRPr>
          </a:p>
          <a:p>
            <a:pPr>
              <a:lnSpc>
                <a:spcPct val="115000"/>
              </a:lnSpc>
              <a:spcAft>
                <a:spcPts val="1067"/>
              </a:spcAft>
            </a:pPr>
            <a:r>
              <a:rPr lang="en-IE" sz="6933" b="1" dirty="0">
                <a:solidFill>
                  <a:srgbClr val="5B8E29"/>
                </a:solidFill>
              </a:rPr>
              <a:t>Thank you</a:t>
            </a:r>
          </a:p>
          <a:p>
            <a:pPr>
              <a:lnSpc>
                <a:spcPct val="115000"/>
              </a:lnSpc>
              <a:spcAft>
                <a:spcPts val="1067"/>
              </a:spcAft>
            </a:pPr>
            <a:r>
              <a:rPr lang="en-IE" sz="6933" b="1" dirty="0">
                <a:solidFill>
                  <a:srgbClr val="5B8E29"/>
                </a:solidFill>
              </a:rPr>
              <a:t>smcgreevy@hea.ie </a:t>
            </a:r>
          </a:p>
          <a:p>
            <a:pPr algn="l">
              <a:lnSpc>
                <a:spcPct val="115000"/>
              </a:lnSpc>
              <a:spcBef>
                <a:spcPts val="2133"/>
              </a:spcBef>
              <a:spcAft>
                <a:spcPts val="1067"/>
              </a:spcAft>
            </a:pPr>
            <a:r>
              <a:rPr lang="en-US" sz="4800" b="1" kern="100" dirty="0">
                <a:solidFill>
                  <a:srgbClr val="0F4761"/>
                </a:solidFill>
                <a:latin typeface="Aptos Display" panose="020B00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IE" sz="4800" b="1" kern="100" dirty="0">
              <a:solidFill>
                <a:srgbClr val="0F4761"/>
              </a:solidFill>
              <a:latin typeface="Aptos Display" panose="020B000402020202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en-GB" sz="6933" b="1" dirty="0">
              <a:solidFill>
                <a:srgbClr val="5B8E2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FFF23A9-D07D-31F7-FF38-847C863576AA}"/>
              </a:ext>
            </a:extLst>
          </p:cNvPr>
          <p:cNvSpPr txBox="1"/>
          <p:nvPr/>
        </p:nvSpPr>
        <p:spPr>
          <a:xfrm>
            <a:off x="1254648" y="12466125"/>
            <a:ext cx="6963664" cy="1156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200"/>
              </a:spcAft>
            </a:pPr>
            <a:r>
              <a:rPr lang="en-IE" sz="4267" b="1" dirty="0" err="1">
                <a:solidFill>
                  <a:schemeClr val="bg1"/>
                </a:solidFill>
              </a:rPr>
              <a:t>www.teachingandlearning.ie</a:t>
            </a:r>
            <a:r>
              <a:rPr lang="en-IE" sz="4267" b="1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A2F0758-3C54-14AA-7650-B7B5D34BDCDF}"/>
              </a:ext>
            </a:extLst>
          </p:cNvPr>
          <p:cNvSpPr txBox="1"/>
          <p:nvPr/>
        </p:nvSpPr>
        <p:spPr>
          <a:xfrm>
            <a:off x="9580613" y="12466125"/>
            <a:ext cx="3238331" cy="63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200"/>
              </a:spcAft>
            </a:pPr>
            <a:r>
              <a:rPr lang="en-IE" sz="4267" b="1" dirty="0">
                <a:solidFill>
                  <a:schemeClr val="bg1"/>
                </a:solidFill>
              </a:rPr>
              <a:t>@</a:t>
            </a:r>
            <a:r>
              <a:rPr lang="en-IE" sz="4267" b="1" dirty="0" err="1">
                <a:solidFill>
                  <a:schemeClr val="bg1"/>
                </a:solidFill>
              </a:rPr>
              <a:t>ForumTL</a:t>
            </a:r>
            <a:r>
              <a:rPr lang="en-IE" sz="4267" b="1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C7781F2-82EE-7882-BCC8-87C3BF761C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5678" y="12645660"/>
            <a:ext cx="737109" cy="59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1A762CA-D38D-4A68-0038-0CCA73EE62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15640" y="12592733"/>
            <a:ext cx="652443" cy="652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666C1E1-930B-3F7E-6FAF-FFDC560A42B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3237" y="12592733"/>
            <a:ext cx="660400" cy="66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17AB08B-D999-3AC4-9295-5B1FCE80068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21968" y="12615311"/>
            <a:ext cx="953915" cy="6604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2EC0F7-88BB-E2C8-1066-F75E1D438CE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953" b="26805"/>
          <a:stretch/>
        </p:blipFill>
        <p:spPr>
          <a:xfrm>
            <a:off x="18553044" y="196708"/>
            <a:ext cx="5493027" cy="156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168860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1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95"/>
            <a:ext cx="24384000" cy="13696805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595076" y="3070879"/>
            <a:ext cx="15554563" cy="577543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31115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defRPr/>
            </a:pPr>
            <a:r>
              <a:rPr lang="en-IE" sz="8533" b="1" dirty="0">
                <a:solidFill>
                  <a:srgbClr val="5B8E29"/>
                </a:solidFill>
              </a:rPr>
              <a:t>Artificial Intelligence in Teaching &amp; Learning</a:t>
            </a:r>
          </a:p>
          <a:p>
            <a:pPr algn="l">
              <a:lnSpc>
                <a:spcPct val="90000"/>
              </a:lnSpc>
              <a:defRPr/>
            </a:pPr>
            <a:endParaRPr lang="en-IE" sz="5333" b="1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ct val="90000"/>
              </a:lnSpc>
              <a:defRPr/>
            </a:pPr>
            <a:r>
              <a:rPr lang="en-IE" sz="5333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James O’Sullivan</a:t>
            </a:r>
          </a:p>
          <a:p>
            <a:pPr algn="l">
              <a:lnSpc>
                <a:spcPct val="90000"/>
              </a:lnSpc>
              <a:defRPr/>
            </a:pPr>
            <a:r>
              <a:rPr lang="en-IE" sz="5333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josullivan@hea.ie</a:t>
            </a:r>
            <a:endParaRPr lang="en-IE" sz="5333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8AE28D-6205-AC96-2D39-B31974C0BB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53" b="26805"/>
          <a:stretch/>
        </p:blipFill>
        <p:spPr>
          <a:xfrm>
            <a:off x="927652" y="689114"/>
            <a:ext cx="5493027" cy="156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806981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1254648" y="773963"/>
            <a:ext cx="21671483" cy="1973003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31115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933" b="1" dirty="0">
                <a:solidFill>
                  <a:srgbClr val="5B8E29"/>
                </a:solidFill>
              </a:rPr>
              <a:t>Title</a:t>
            </a:r>
          </a:p>
        </p:txBody>
      </p:sp>
      <p:pic>
        <p:nvPicPr>
          <p:cNvPr id="5" name="Picture 4" descr="Footer 1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9065"/>
            <a:ext cx="24384000" cy="1596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2B02F0-70C2-E049-A6B8-65A9E2EB4D43}"/>
              </a:ext>
            </a:extLst>
          </p:cNvPr>
          <p:cNvSpPr txBox="1"/>
          <p:nvPr/>
        </p:nvSpPr>
        <p:spPr>
          <a:xfrm>
            <a:off x="1254649" y="2337721"/>
            <a:ext cx="21889811" cy="24270170"/>
          </a:xfrm>
          <a:prstGeom prst="rect">
            <a:avLst/>
          </a:prstGeom>
          <a:noFill/>
        </p:spPr>
        <p:txBody>
          <a:bodyPr wrap="square" numCol="2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IE" sz="6133" dirty="0">
                <a:solidFill>
                  <a:srgbClr val="5B8E29"/>
                </a:solidFill>
              </a:rPr>
              <a:t>AI literacy</a:t>
            </a:r>
          </a:p>
          <a:p>
            <a:pPr>
              <a:lnSpc>
                <a:spcPct val="120000"/>
              </a:lnSpc>
            </a:pPr>
            <a:r>
              <a:rPr lang="en-IE" sz="61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AI taxonomies</a:t>
            </a:r>
          </a:p>
          <a:p>
            <a:pPr>
              <a:lnSpc>
                <a:spcPct val="120000"/>
              </a:lnSpc>
            </a:pPr>
            <a:r>
              <a:rPr lang="en-IE" sz="61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Allowable AI</a:t>
            </a:r>
          </a:p>
          <a:p>
            <a:pPr>
              <a:lnSpc>
                <a:spcPct val="120000"/>
              </a:lnSpc>
            </a:pPr>
            <a:r>
              <a:rPr lang="en-IE" sz="61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Academic integrity </a:t>
            </a:r>
          </a:p>
          <a:p>
            <a:pPr>
              <a:lnSpc>
                <a:spcPct val="120000"/>
              </a:lnSpc>
            </a:pPr>
            <a:r>
              <a:rPr lang="en-IE" sz="61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Critical AI </a:t>
            </a:r>
          </a:p>
          <a:p>
            <a:pPr>
              <a:lnSpc>
                <a:spcPct val="120000"/>
              </a:lnSpc>
            </a:pPr>
            <a:r>
              <a:rPr lang="en-IE" sz="6133" dirty="0">
                <a:solidFill>
                  <a:srgbClr val="5B8E29"/>
                </a:solidFill>
              </a:rPr>
              <a:t>Second-degree plagiarism </a:t>
            </a:r>
          </a:p>
          <a:p>
            <a:pPr>
              <a:lnSpc>
                <a:spcPct val="120000"/>
              </a:lnSpc>
            </a:pPr>
            <a:endParaRPr lang="en-IE" sz="6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IE" sz="6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IE" sz="6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IE" sz="6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IE" sz="6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endParaRPr lang="en-IE" sz="61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120000"/>
              </a:lnSpc>
            </a:pPr>
            <a:r>
              <a:rPr lang="en-IE" sz="61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Privacy </a:t>
            </a:r>
          </a:p>
          <a:p>
            <a:pPr>
              <a:lnSpc>
                <a:spcPct val="120000"/>
              </a:lnSpc>
            </a:pPr>
            <a:r>
              <a:rPr lang="en-IE" sz="61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Equitable access </a:t>
            </a:r>
          </a:p>
          <a:p>
            <a:pPr>
              <a:lnSpc>
                <a:spcPct val="120000"/>
              </a:lnSpc>
            </a:pPr>
            <a:r>
              <a:rPr lang="en-IE" sz="61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Sustainability </a:t>
            </a:r>
          </a:p>
          <a:p>
            <a:pPr>
              <a:lnSpc>
                <a:spcPct val="120000"/>
              </a:lnSpc>
            </a:pPr>
            <a:r>
              <a:rPr lang="en-IE" sz="6133" dirty="0">
                <a:solidFill>
                  <a:srgbClr val="5B8E29"/>
                </a:solidFill>
              </a:rPr>
              <a:t>AI sovereignty </a:t>
            </a:r>
          </a:p>
          <a:p>
            <a:pPr>
              <a:lnSpc>
                <a:spcPct val="120000"/>
              </a:lnSpc>
            </a:pPr>
            <a:r>
              <a:rPr lang="en-IE" sz="61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Enhancement 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426F5-7D9F-061D-9F34-C57C7C7B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53" b="26805"/>
          <a:stretch/>
        </p:blipFill>
        <p:spPr>
          <a:xfrm>
            <a:off x="18553044" y="196708"/>
            <a:ext cx="5493027" cy="1563757"/>
          </a:xfrm>
          <a:prstGeom prst="rect">
            <a:avLst/>
          </a:prstGeom>
        </p:spPr>
      </p:pic>
      <p:pic>
        <p:nvPicPr>
          <p:cNvPr id="6" name="Picture 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4BAB059A-98A3-A83E-D7E1-54A1CC7D04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23239" y="9031182"/>
            <a:ext cx="12902269" cy="1784613"/>
          </a:xfrm>
          <a:prstGeom prst="rect">
            <a:avLst/>
          </a:prstGeom>
          <a:ln w="38100"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313446463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8A0E04-0A4B-5695-E874-7D15089E6D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 1.ai">
            <a:extLst>
              <a:ext uri="{FF2B5EF4-FFF2-40B4-BE49-F238E27FC236}">
                <a16:creationId xmlns:a16="http://schemas.microsoft.com/office/drawing/2014/main" id="{1645B206-908D-A3CE-334C-2B13AD9F1C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9065"/>
            <a:ext cx="24384000" cy="1596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2BC27B-B6D8-A005-31B6-37F35D94C2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53" b="26805"/>
          <a:stretch/>
        </p:blipFill>
        <p:spPr>
          <a:xfrm>
            <a:off x="18553044" y="196708"/>
            <a:ext cx="5493027" cy="1563757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CFF5CB5D-2D58-B90E-119E-A94D31E4D73F}"/>
              </a:ext>
            </a:extLst>
          </p:cNvPr>
          <p:cNvSpPr txBox="1">
            <a:spLocks/>
          </p:cNvSpPr>
          <p:nvPr/>
        </p:nvSpPr>
        <p:spPr>
          <a:xfrm>
            <a:off x="935665" y="2416435"/>
            <a:ext cx="15796291" cy="8748869"/>
          </a:xfrm>
          <a:prstGeom prst="rect">
            <a:avLst/>
          </a:prstGeom>
        </p:spPr>
        <p:txBody>
          <a:bodyPr vert="horz" lIns="243840" tIns="121920" rIns="243840" bIns="121920" rtlCol="0" anchor="ctr">
            <a:normAutofit fontScale="85000" lnSpcReduction="2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20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8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6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4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00000"/>
              <a:buFont typeface="Arial"/>
              <a:buChar char="•"/>
              <a:defRPr sz="1200" kern="1200" cap="small">
                <a:solidFill>
                  <a:schemeClr val="tx1"/>
                </a:solidFill>
                <a:effectLst>
                  <a:glow rad="38100">
                    <a:schemeClr val="bg1">
                      <a:lumMod val="50000"/>
                      <a:lumOff val="50000"/>
                      <a:alpha val="20000"/>
                    </a:schemeClr>
                  </a:glow>
                  <a:outerShdw blurRad="44450" dist="12700" dir="13860000" algn="tl" rotWithShape="0">
                    <a:srgbClr val="000000">
                      <a:alpha val="20000"/>
                    </a:srgbClr>
                  </a:outerShdw>
                </a:effectLst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5333" dirty="0"/>
              <a:t>This initiative led by the Centre of Academic Practice, Trinity College Dublin, started in November 2023.</a:t>
            </a:r>
          </a:p>
          <a:p>
            <a:pPr marL="0" indent="0">
              <a:buNone/>
            </a:pPr>
            <a:r>
              <a:rPr lang="en-US" sz="5333" dirty="0"/>
              <a:t>It aimed to gather initial and explorative teaching practices embedding </a:t>
            </a:r>
            <a:r>
              <a:rPr lang="en-US" sz="5333" dirty="0" err="1"/>
              <a:t>GenAI</a:t>
            </a:r>
            <a:r>
              <a:rPr lang="en-US" sz="5333" dirty="0"/>
              <a:t> in Higher Education.</a:t>
            </a:r>
          </a:p>
          <a:p>
            <a:pPr marL="0" indent="0">
              <a:buNone/>
            </a:pPr>
            <a:r>
              <a:rPr lang="en-US" sz="5333" dirty="0"/>
              <a:t>With Co-editors from 7 other universities, worked collaboratively to create an Open Source that compiles </a:t>
            </a:r>
            <a:r>
              <a:rPr lang="en-US" sz="7467" b="1" dirty="0"/>
              <a:t>30 examples </a:t>
            </a:r>
            <a:r>
              <a:rPr lang="en-US" sz="5333" dirty="0"/>
              <a:t>from the disciplines to reflect, learn and enhance the teaching and learning process using </a:t>
            </a:r>
            <a:r>
              <a:rPr lang="en-US" sz="5333" dirty="0" err="1"/>
              <a:t>GenAI</a:t>
            </a:r>
            <a:r>
              <a:rPr lang="en-US" sz="5333" dirty="0"/>
              <a:t> tools.</a:t>
            </a:r>
          </a:p>
          <a:p>
            <a:pPr marL="0" indent="0">
              <a:buNone/>
            </a:pPr>
            <a:r>
              <a:rPr lang="en-US" sz="5333" dirty="0"/>
              <a:t>This open Source will be launched in a </a:t>
            </a:r>
            <a:r>
              <a:rPr lang="en-US" sz="5333" b="1" dirty="0"/>
              <a:t>hybrid format </a:t>
            </a:r>
            <a:r>
              <a:rPr lang="en-US" sz="5333" dirty="0"/>
              <a:t>on </a:t>
            </a:r>
            <a:r>
              <a:rPr lang="en-US" sz="5333" b="1" dirty="0"/>
              <a:t>January 23rd, 2025</a:t>
            </a:r>
            <a:r>
              <a:rPr lang="en-US" sz="5333" dirty="0"/>
              <a:t>.</a:t>
            </a:r>
          </a:p>
          <a:p>
            <a:pPr marL="0" indent="0">
              <a:buNone/>
            </a:pPr>
            <a:r>
              <a:rPr lang="en-US" sz="5333" dirty="0"/>
              <a:t>Please, </a:t>
            </a:r>
            <a:r>
              <a:rPr lang="en-US" sz="5333" b="1" dirty="0"/>
              <a:t>save the date</a:t>
            </a:r>
            <a:r>
              <a:rPr lang="en-US" sz="5333" dirty="0"/>
              <a:t>. More information will be available in early January.</a:t>
            </a:r>
          </a:p>
          <a:p>
            <a:pPr marL="0" indent="0">
              <a:buNone/>
            </a:pPr>
            <a:endParaRPr lang="en-US" sz="5867" dirty="0"/>
          </a:p>
          <a:p>
            <a:pPr marL="0" indent="0">
              <a:buNone/>
            </a:pPr>
            <a:r>
              <a:rPr lang="en-US" sz="5867" dirty="0"/>
              <a:t>For more information, please contact: </a:t>
            </a:r>
            <a:r>
              <a:rPr lang="en-US" sz="5867" dirty="0">
                <a:hlinkClick r:id="rId5"/>
              </a:rPr>
              <a:t>schalka@tcd.ie</a:t>
            </a:r>
            <a:r>
              <a:rPr lang="en-US" sz="5867" dirty="0"/>
              <a:t> </a:t>
            </a:r>
          </a:p>
        </p:txBody>
      </p:sp>
      <p:pic>
        <p:nvPicPr>
          <p:cNvPr id="11" name="Picture 10" descr="A close-up of a network&#10;&#10;Description automatically generated">
            <a:extLst>
              <a:ext uri="{FF2B5EF4-FFF2-40B4-BE49-F238E27FC236}">
                <a16:creationId xmlns:a16="http://schemas.microsoft.com/office/drawing/2014/main" id="{9FC0CC87-EE1D-00D7-D478-26942398578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7"/>
          <a:stretch/>
        </p:blipFill>
        <p:spPr>
          <a:xfrm>
            <a:off x="16961101" y="1905483"/>
            <a:ext cx="13724443" cy="9736699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358C67B-3BAB-F99F-ADE3-327869891A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" t="7382"/>
          <a:stretch/>
        </p:blipFill>
        <p:spPr bwMode="auto">
          <a:xfrm>
            <a:off x="1177643" y="717842"/>
            <a:ext cx="7023077" cy="814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510135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F5EBC7-6516-42DC-6533-57929CF0EB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897B0AD2-E1D8-78BA-50CF-34AF37CEE02B}"/>
              </a:ext>
            </a:extLst>
          </p:cNvPr>
          <p:cNvSpPr txBox="1">
            <a:spLocks/>
          </p:cNvSpPr>
          <p:nvPr/>
        </p:nvSpPr>
        <p:spPr>
          <a:xfrm>
            <a:off x="1254648" y="773963"/>
            <a:ext cx="21671483" cy="1973003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31115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GB" sz="6933" b="1" dirty="0">
              <a:solidFill>
                <a:srgbClr val="5B8E29"/>
              </a:solidFill>
            </a:endParaRPr>
          </a:p>
        </p:txBody>
      </p:sp>
      <p:pic>
        <p:nvPicPr>
          <p:cNvPr id="5" name="Picture 4" descr="Footer 1.ai">
            <a:extLst>
              <a:ext uri="{FF2B5EF4-FFF2-40B4-BE49-F238E27FC236}">
                <a16:creationId xmlns:a16="http://schemas.microsoft.com/office/drawing/2014/main" id="{296E5122-2125-D3D1-8F06-0FB5FF070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9065"/>
            <a:ext cx="24384000" cy="1596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A78CBF9-AB16-8316-1246-668C37B3B47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53" b="26805"/>
          <a:stretch/>
        </p:blipFill>
        <p:spPr>
          <a:xfrm>
            <a:off x="18553044" y="196708"/>
            <a:ext cx="5493027" cy="1563757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1E979BCB-EA0F-D5C2-BB8B-9F13DDB159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1587" y="1833968"/>
            <a:ext cx="9043477" cy="7429611"/>
          </a:xfrm>
          <a:prstGeom prst="rect">
            <a:avLst/>
          </a:prstGeom>
        </p:spPr>
      </p:pic>
      <p:pic>
        <p:nvPicPr>
          <p:cNvPr id="13" name="Picture 12" descr="A close-up of a book&#10;&#10;Description automatically generated">
            <a:extLst>
              <a:ext uri="{FF2B5EF4-FFF2-40B4-BE49-F238E27FC236}">
                <a16:creationId xmlns:a16="http://schemas.microsoft.com/office/drawing/2014/main" id="{0377EFB8-8689-7802-1E36-69794841A7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192001" y="1942535"/>
            <a:ext cx="10933155" cy="7374723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1A0B312-C84F-943C-D6CD-5BA94841E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2455" y="6858002"/>
            <a:ext cx="8085219" cy="4547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132218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een and white infographic with text&#10;&#10;Description automatically generated">
            <a:extLst>
              <a:ext uri="{FF2B5EF4-FFF2-40B4-BE49-F238E27FC236}">
                <a16:creationId xmlns:a16="http://schemas.microsoft.com/office/drawing/2014/main" id="{090CAC81-ADDD-D541-7F1A-1ED60937669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24777290" cy="13947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444362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Big Slide 1.jpg"/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24384000" cy="13703808"/>
          </a:xfrm>
          <a:prstGeom prst="rect">
            <a:avLst/>
          </a:prstGeom>
        </p:spPr>
      </p:pic>
      <p:pic>
        <p:nvPicPr>
          <p:cNvPr id="13" name="Picture 12" descr="Footer 1.ai">
            <a:extLst>
              <a:ext uri="{FF2B5EF4-FFF2-40B4-BE49-F238E27FC236}">
                <a16:creationId xmlns:a16="http://schemas.microsoft.com/office/drawing/2014/main" id="{0A834E7D-9E7F-FB4D-ABB2-B52392F020F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9065"/>
            <a:ext cx="24384000" cy="1596936"/>
          </a:xfrm>
          <a:prstGeom prst="rect">
            <a:avLst/>
          </a:prstGeom>
        </p:spPr>
      </p:pic>
      <p:sp>
        <p:nvSpPr>
          <p:cNvPr id="6" name="Title 4">
            <a:extLst>
              <a:ext uri="{FF2B5EF4-FFF2-40B4-BE49-F238E27FC236}">
                <a16:creationId xmlns:a16="http://schemas.microsoft.com/office/drawing/2014/main" id="{B44726E3-32E9-214B-A4F0-78563899D10E}"/>
              </a:ext>
            </a:extLst>
          </p:cNvPr>
          <p:cNvSpPr txBox="1">
            <a:spLocks/>
          </p:cNvSpPr>
          <p:nvPr/>
        </p:nvSpPr>
        <p:spPr>
          <a:xfrm>
            <a:off x="1254648" y="773961"/>
            <a:ext cx="21671483" cy="8505507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31115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50000"/>
              </a:lnSpc>
            </a:pPr>
            <a:r>
              <a:rPr lang="en-US" sz="6933" b="1" dirty="0">
                <a:solidFill>
                  <a:srgbClr val="5B8E29"/>
                </a:solidFill>
              </a:rPr>
              <a:t>Many thanks for listening</a:t>
            </a:r>
          </a:p>
          <a:p>
            <a:pPr algn="l">
              <a:lnSpc>
                <a:spcPct val="200000"/>
              </a:lnSpc>
            </a:pPr>
            <a:r>
              <a:rPr lang="en-US" sz="6933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James O’Sullivan</a:t>
            </a:r>
          </a:p>
          <a:p>
            <a:pPr algn="l">
              <a:lnSpc>
                <a:spcPct val="120000"/>
              </a:lnSpc>
            </a:pPr>
            <a:r>
              <a:rPr lang="en-IE" sz="7467" b="1" dirty="0" err="1">
                <a:solidFill>
                  <a:schemeClr val="tx1">
                    <a:lumMod val="50000"/>
                    <a:lumOff val="50000"/>
                  </a:schemeClr>
                </a:solidFill>
              </a:rPr>
              <a:t>josullivan@hea.ie</a:t>
            </a:r>
            <a:endParaRPr lang="en-US" sz="6933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pPr algn="l"/>
            <a:endParaRPr lang="en-GB" sz="6933" b="1" dirty="0">
              <a:solidFill>
                <a:srgbClr val="5B8E29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31A82AA-DD2D-D345-AFE4-7E9E821C4682}"/>
              </a:ext>
            </a:extLst>
          </p:cNvPr>
          <p:cNvSpPr txBox="1"/>
          <p:nvPr/>
        </p:nvSpPr>
        <p:spPr>
          <a:xfrm>
            <a:off x="1254648" y="12466125"/>
            <a:ext cx="6963664" cy="11561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200"/>
              </a:spcAft>
            </a:pPr>
            <a:r>
              <a:rPr lang="en-IE" sz="4267" b="1" dirty="0" err="1">
                <a:solidFill>
                  <a:schemeClr val="bg1"/>
                </a:solidFill>
              </a:rPr>
              <a:t>www.teachingandlearning.ie</a:t>
            </a:r>
            <a:r>
              <a:rPr lang="en-IE" sz="4267" b="1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83913EF-3F73-8D44-A0F9-65E3F89D6CDE}"/>
              </a:ext>
            </a:extLst>
          </p:cNvPr>
          <p:cNvSpPr txBox="1"/>
          <p:nvPr/>
        </p:nvSpPr>
        <p:spPr>
          <a:xfrm>
            <a:off x="9580613" y="12466125"/>
            <a:ext cx="3238331" cy="630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3200"/>
              </a:spcAft>
            </a:pPr>
            <a:r>
              <a:rPr lang="en-IE" sz="4267" b="1" dirty="0">
                <a:solidFill>
                  <a:schemeClr val="bg1"/>
                </a:solidFill>
              </a:rPr>
              <a:t>@</a:t>
            </a:r>
            <a:r>
              <a:rPr lang="en-IE" sz="4267" b="1" dirty="0" err="1">
                <a:solidFill>
                  <a:schemeClr val="bg1"/>
                </a:solidFill>
              </a:rPr>
              <a:t>ForumTL</a:t>
            </a:r>
            <a:r>
              <a:rPr lang="en-IE" sz="4267" b="1" dirty="0">
                <a:solidFill>
                  <a:schemeClr val="bg1"/>
                </a:solidFill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46E7CEE-4D00-6540-9A61-4778EB8F4D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35678" y="12645660"/>
            <a:ext cx="737109" cy="59951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B6C9A27-8F3F-A648-8F60-54BABFAE5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15640" y="12592733"/>
            <a:ext cx="652443" cy="6524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3D1C63-D422-D247-814A-9D301B6EBC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83237" y="12592733"/>
            <a:ext cx="660400" cy="6604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987DD66-9101-0F4B-9C1E-248765330E2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21968" y="12615311"/>
            <a:ext cx="953915" cy="66040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825C041-1154-1480-2B53-4052F028EEE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21953" b="26805"/>
          <a:stretch/>
        </p:blipFill>
        <p:spPr>
          <a:xfrm>
            <a:off x="18553044" y="196708"/>
            <a:ext cx="5493027" cy="156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95331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 Placeholder 1"/>
          <p:cNvSpPr txBox="1">
            <a:spLocks noGrp="1"/>
          </p:cNvSpPr>
          <p:nvPr>
            <p:ph type="body" sz="quarter" idx="1"/>
          </p:nvPr>
        </p:nvSpPr>
        <p:spPr>
          <a:xfrm>
            <a:off x="1642533" y="1202265"/>
            <a:ext cx="17879816" cy="2362202"/>
          </a:xfrm>
          <a:prstGeom prst="rect">
            <a:avLst/>
          </a:prstGeom>
        </p:spPr>
        <p:txBody>
          <a:bodyPr/>
          <a:lstStyle>
            <a:lvl1pPr defTabSz="926591">
              <a:spcBef>
                <a:spcPts val="1700"/>
              </a:spcBef>
              <a:defRPr sz="7296"/>
            </a:lvl1pPr>
          </a:lstStyle>
          <a:p>
            <a:r>
              <a:t>Driving Changes in Teaching and Learning through Policy and Innovation</a:t>
            </a:r>
          </a:p>
        </p:txBody>
      </p:sp>
      <p:sp>
        <p:nvSpPr>
          <p:cNvPr id="201" name="Text Placeholder 2"/>
          <p:cNvSpPr>
            <a:spLocks noGrp="1"/>
          </p:cNvSpPr>
          <p:nvPr>
            <p:ph type="body" idx="21"/>
          </p:nvPr>
        </p:nvSpPr>
        <p:spPr>
          <a:xfrm>
            <a:off x="1613083" y="3500782"/>
            <a:ext cx="11125203" cy="4690535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rPr dirty="0"/>
              <a:t>Student Success in Further and Higher Education</a:t>
            </a:r>
          </a:p>
        </p:txBody>
      </p:sp>
      <p:pic>
        <p:nvPicPr>
          <p:cNvPr id="202" name="Picture 3" descr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01825" y="11527280"/>
            <a:ext cx="3869470" cy="69777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Picture 4" descr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8305" y="11159177"/>
            <a:ext cx="3555071" cy="1433978"/>
          </a:xfrm>
          <a:prstGeom prst="rect">
            <a:avLst/>
          </a:prstGeom>
          <a:ln w="12700">
            <a:miter lim="400000"/>
          </a:ln>
        </p:spPr>
      </p:pic>
      <p:sp>
        <p:nvSpPr>
          <p:cNvPr id="204" name="Rebecca Roper…"/>
          <p:cNvSpPr txBox="1"/>
          <p:nvPr/>
        </p:nvSpPr>
        <p:spPr>
          <a:xfrm>
            <a:off x="1511189" y="5846288"/>
            <a:ext cx="5335221" cy="2362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b="1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Rebecca Roper</a:t>
            </a:r>
          </a:p>
          <a:p>
            <a:pPr>
              <a:defRPr b="1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u="sng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4"/>
              </a:rPr>
              <a:t>rroper@hea.ie</a:t>
            </a:r>
          </a:p>
          <a:p>
            <a:pPr>
              <a:defRPr b="1">
                <a:latin typeface="Proxima Nova"/>
                <a:ea typeface="Proxima Nova"/>
                <a:cs typeface="Proxima Nova"/>
                <a:sym typeface="Proxima Nova"/>
              </a:defRPr>
            </a:pPr>
            <a:r>
              <a:rPr dirty="0"/>
              <a:t>December 12th, 2024</a:t>
            </a:r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ings have Changed…">
            <a:extLst>
              <a:ext uri="{FF2B5EF4-FFF2-40B4-BE49-F238E27FC236}">
                <a16:creationId xmlns:a16="http://schemas.microsoft.com/office/drawing/2014/main" id="{12E07FD7-FD2B-0552-DB27-D5D5447B8F2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219200" y="2439639"/>
            <a:ext cx="8356600" cy="3068292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808990">
              <a:defRPr sz="9800" b="1" spc="-97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rPr lang="en-US"/>
              <a:t>T</a:t>
            </a:r>
            <a:r>
              <a:t>hings have </a:t>
            </a:r>
            <a:r>
              <a:rPr lang="en-US"/>
              <a:t>c</a:t>
            </a:r>
            <a:r>
              <a:t>hanged…</a:t>
            </a:r>
          </a:p>
        </p:txBody>
      </p:sp>
      <p:sp>
        <p:nvSpPr>
          <p:cNvPr id="6" name="https://www.youtube.com/shorts/xLScx8TLlC4">
            <a:extLst>
              <a:ext uri="{FF2B5EF4-FFF2-40B4-BE49-F238E27FC236}">
                <a16:creationId xmlns:a16="http://schemas.microsoft.com/office/drawing/2014/main" id="{6B448D6B-AC39-73FA-4AC3-BB6A0DAB4E2C}"/>
              </a:ext>
            </a:extLst>
          </p:cNvPr>
          <p:cNvSpPr txBox="1"/>
          <p:nvPr/>
        </p:nvSpPr>
        <p:spPr>
          <a:xfrm>
            <a:off x="754447" y="5646306"/>
            <a:ext cx="7563430" cy="17756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>
            <a:lvl1pPr marL="685800" indent="-685800">
              <a:buClr>
                <a:srgbClr val="57BEF0"/>
              </a:buClr>
              <a:buSzPct val="250000"/>
              <a:buChar char="-"/>
              <a:defRPr b="1" u="sng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Proxima Nova"/>
                <a:ea typeface="Proxima Nova"/>
                <a:cs typeface="Proxima Nova"/>
                <a:sym typeface="Proxima Nova"/>
                <a:hlinkClick r:id="rId3"/>
              </a:defRPr>
            </a:lvl1pPr>
          </a:lstStyle>
          <a:p>
            <a:pPr>
              <a:defRPr>
                <a:solidFill>
                  <a:srgbClr val="53585F"/>
                </a:solidFill>
                <a:uFillTx/>
              </a:defRPr>
            </a:pPr>
            <a:r>
              <a:rPr lang="en-IE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Dave Columbo TikTok</a:t>
            </a:r>
            <a:endParaRPr dirty="0">
              <a:solidFill>
                <a:srgbClr val="0000FF"/>
              </a:solidFill>
              <a:uFill>
                <a:solidFill>
                  <a:srgbClr val="0000FF"/>
                </a:solidFill>
              </a:uFill>
              <a:hlinkClick r:id="rId3"/>
            </a:endParaRPr>
          </a:p>
        </p:txBody>
      </p:sp>
      <p:pic>
        <p:nvPicPr>
          <p:cNvPr id="7" name="Online Media 1" title="Lies Your Teacher Said">
            <a:hlinkClick r:id="" action="ppaction://media"/>
            <a:extLst>
              <a:ext uri="{FF2B5EF4-FFF2-40B4-BE49-F238E27FC236}">
                <a16:creationId xmlns:a16="http://schemas.microsoft.com/office/drawing/2014/main" id="{79C26BA9-2D36-F23A-5A2F-0F9440AD6A93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11756571" y="-29858"/>
            <a:ext cx="7616149" cy="134799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DD68C8-5ABB-FCC6-E901-12CBB7C31101}"/>
              </a:ext>
            </a:extLst>
          </p:cNvPr>
          <p:cNvSpPr txBox="1"/>
          <p:nvPr/>
        </p:nvSpPr>
        <p:spPr>
          <a:xfrm>
            <a:off x="1013254" y="800852"/>
            <a:ext cx="12208474" cy="62235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E"/>
              <a:t>Before, Now, Tomorrow</a:t>
            </a:r>
          </a:p>
        </p:txBody>
      </p:sp>
    </p:spTree>
    <p:extLst>
      <p:ext uri="{BB962C8B-B14F-4D97-AF65-F5344CB8AC3E}">
        <p14:creationId xmlns:p14="http://schemas.microsoft.com/office/powerpoint/2010/main" val="354108363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creenshot 2024-11-27 at 10.44.38 AM.png" descr="bar chart with figures of students seriously considering withdrawal">
            <a:extLst>
              <a:ext uri="{FF2B5EF4-FFF2-40B4-BE49-F238E27FC236}">
                <a16:creationId xmlns:a16="http://schemas.microsoft.com/office/drawing/2014/main" id="{93DB7DEB-C576-2B31-1C00-B50C6911F3F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8819" r="2215" b="45130"/>
          <a:stretch/>
        </p:blipFill>
        <p:spPr>
          <a:xfrm>
            <a:off x="789940" y="888483"/>
            <a:ext cx="21539200" cy="6845817"/>
          </a:xfrm>
          <a:prstGeom prst="rect">
            <a:avLst/>
          </a:prstGeom>
          <a:effectLst>
            <a:outerShdw blurRad="469900" dist="25400" dir="5400000" rotWithShape="0">
              <a:srgbClr val="000000">
                <a:alpha val="50000"/>
              </a:srgbClr>
            </a:outerShdw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F78E47E-A0FD-8584-6B59-7B47F22F8202}"/>
              </a:ext>
            </a:extLst>
          </p:cNvPr>
          <p:cNvSpPr txBox="1"/>
          <p:nvPr/>
        </p:nvSpPr>
        <p:spPr>
          <a:xfrm>
            <a:off x="789940" y="8441634"/>
            <a:ext cx="15849600" cy="28585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425194" indent="-425194" defTabSz="362204">
              <a:lnSpc>
                <a:spcPct val="150000"/>
              </a:lnSpc>
              <a:spcBef>
                <a:spcPts val="1400"/>
              </a:spcBef>
              <a:defRPr sz="2600"/>
            </a:pPr>
            <a:r>
              <a:rPr lang="en-US" sz="3600" err="1"/>
              <a:t>NStEP</a:t>
            </a:r>
            <a:r>
              <a:rPr lang="en-US" sz="3600"/>
              <a:t>: 63% of Student Reps working in addition to their studies</a:t>
            </a:r>
          </a:p>
          <a:p>
            <a:pPr marL="425194" indent="-425194" defTabSz="362204">
              <a:lnSpc>
                <a:spcPct val="150000"/>
              </a:lnSpc>
              <a:spcBef>
                <a:spcPts val="1400"/>
              </a:spcBef>
              <a:defRPr sz="2600"/>
            </a:pPr>
            <a:r>
              <a:rPr lang="en-US" sz="3600"/>
              <a:t>18% work full time</a:t>
            </a:r>
          </a:p>
          <a:p>
            <a:pPr marL="425194" indent="-425194" defTabSz="362204">
              <a:lnSpc>
                <a:spcPct val="150000"/>
              </a:lnSpc>
              <a:spcBef>
                <a:spcPts val="1400"/>
              </a:spcBef>
              <a:defRPr sz="2600"/>
            </a:pPr>
            <a:r>
              <a:rPr lang="en-US" sz="3600"/>
              <a:t>Student numbers in Higher and Further Education are increasing</a:t>
            </a:r>
          </a:p>
        </p:txBody>
      </p:sp>
    </p:spTree>
    <p:extLst>
      <p:ext uri="{BB962C8B-B14F-4D97-AF65-F5344CB8AC3E}">
        <p14:creationId xmlns:p14="http://schemas.microsoft.com/office/powerpoint/2010/main" val="3904498502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Comparing baseline (2018-2020) scores of the (then) nine student engagement indicators (below) with those obtained in 2021, the following were observed to be most significantly affected:…"/>
          <p:cNvSpPr txBox="1">
            <a:spLocks noGrp="1"/>
          </p:cNvSpPr>
          <p:nvPr>
            <p:ph type="body" sz="half" idx="1"/>
          </p:nvPr>
        </p:nvSpPr>
        <p:spPr>
          <a:xfrm>
            <a:off x="3711401" y="6858000"/>
            <a:ext cx="15581614" cy="4446054"/>
          </a:xfrm>
          <a:prstGeom prst="rect">
            <a:avLst/>
          </a:prstGeom>
        </p:spPr>
        <p:txBody>
          <a:bodyPr>
            <a:noAutofit/>
          </a:bodyPr>
          <a:lstStyle/>
          <a:p>
            <a:pPr marL="685798" indent="-685798">
              <a:lnSpc>
                <a:spcPct val="110000"/>
              </a:lnSpc>
              <a:defRPr sz="4100">
                <a:latin typeface="+mj-lt"/>
                <a:ea typeface="+mj-ea"/>
                <a:cs typeface="+mj-cs"/>
                <a:sym typeface="Helvetica"/>
              </a:defRPr>
            </a:pPr>
            <a:r>
              <a:rPr sz="5400"/>
              <a:t>Collaborative Learning</a:t>
            </a:r>
          </a:p>
          <a:p>
            <a:pPr marL="685798" indent="-685798">
              <a:lnSpc>
                <a:spcPct val="110000"/>
              </a:lnSpc>
              <a:defRPr sz="4100">
                <a:latin typeface="+mj-lt"/>
                <a:ea typeface="+mj-ea"/>
                <a:cs typeface="+mj-cs"/>
                <a:sym typeface="Helvetica"/>
              </a:defRPr>
            </a:pPr>
            <a:r>
              <a:rPr sz="5400"/>
              <a:t>Student-Faculty Interaction</a:t>
            </a:r>
          </a:p>
          <a:p>
            <a:pPr marL="685798" indent="-685798">
              <a:lnSpc>
                <a:spcPct val="110000"/>
              </a:lnSpc>
              <a:defRPr sz="4100">
                <a:latin typeface="+mj-lt"/>
                <a:ea typeface="+mj-ea"/>
                <a:cs typeface="+mj-cs"/>
                <a:sym typeface="Helvetica"/>
              </a:defRPr>
            </a:pPr>
            <a:r>
              <a:rPr sz="5400"/>
              <a:t>Quality of Interactions</a:t>
            </a:r>
          </a:p>
          <a:p>
            <a:pPr marL="685798" indent="-685798">
              <a:lnSpc>
                <a:spcPct val="110000"/>
              </a:lnSpc>
              <a:defRPr sz="4100">
                <a:latin typeface="+mj-lt"/>
                <a:ea typeface="+mj-ea"/>
                <a:cs typeface="+mj-cs"/>
                <a:sym typeface="Helvetica"/>
              </a:defRPr>
            </a:pPr>
            <a:r>
              <a:rPr sz="5400"/>
              <a:t>Supportive Environment</a:t>
            </a:r>
          </a:p>
        </p:txBody>
      </p:sp>
      <p:sp>
        <p:nvSpPr>
          <p:cNvPr id="244" name="survey.ie"/>
          <p:cNvSpPr txBox="1">
            <a:spLocks noGrp="1"/>
          </p:cNvSpPr>
          <p:nvPr>
            <p:ph type="title"/>
          </p:nvPr>
        </p:nvSpPr>
        <p:spPr>
          <a:xfrm>
            <a:off x="379210" y="810060"/>
            <a:ext cx="7059557" cy="2298702"/>
          </a:xfrm>
          <a:prstGeom prst="rect">
            <a:avLst/>
          </a:prstGeom>
        </p:spPr>
        <p:txBody>
          <a:bodyPr/>
          <a:lstStyle>
            <a:lvl1pPr defTabSz="742950">
              <a:defRPr sz="12600" u="sng" spc="-18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2"/>
              </a:defRPr>
            </a:lvl1pPr>
          </a:lstStyle>
          <a:p>
            <a:pPr>
              <a:defRPr>
                <a:solidFill>
                  <a:srgbClr val="00BFF3"/>
                </a:solidFill>
                <a:uFillTx/>
              </a:defRPr>
            </a:pPr>
            <a:r>
              <a:rPr lang="en-IE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hlinkClick r:id="rId3"/>
              </a:rPr>
              <a:t>survey.ie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CE6C625-5B0B-5937-07F2-93EFD75AFA79}"/>
              </a:ext>
            </a:extLst>
          </p:cNvPr>
          <p:cNvSpPr txBox="1"/>
          <p:nvPr/>
        </p:nvSpPr>
        <p:spPr>
          <a:xfrm>
            <a:off x="1841291" y="3333232"/>
            <a:ext cx="20701417" cy="254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marL="685798" indent="-685798">
              <a:lnSpc>
                <a:spcPct val="110000"/>
              </a:lnSpc>
              <a:defRPr sz="410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4800"/>
              <a:t>Comparing baseline (2018-2020) scores of the (then) nine student engagement indicators (below) with those obtained in 2021, the following were observed to be most significantly affected:</a:t>
            </a:r>
          </a:p>
        </p:txBody>
      </p:sp>
    </p:spTree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itle 5"/>
          <p:cNvSpPr txBox="1">
            <a:spLocks noGrp="1"/>
          </p:cNvSpPr>
          <p:nvPr>
            <p:ph type="title"/>
          </p:nvPr>
        </p:nvSpPr>
        <p:spPr>
          <a:xfrm>
            <a:off x="982133" y="1147234"/>
            <a:ext cx="22081068" cy="1714501"/>
          </a:xfrm>
          <a:prstGeom prst="rect">
            <a:avLst/>
          </a:prstGeom>
        </p:spPr>
        <p:txBody>
          <a:bodyPr/>
          <a:lstStyle>
            <a:lvl1pPr algn="ctr"/>
          </a:lstStyle>
          <a:p>
            <a:r>
              <a:t>National Understanding of Success</a:t>
            </a:r>
          </a:p>
        </p:txBody>
      </p:sp>
      <p:sp>
        <p:nvSpPr>
          <p:cNvPr id="212" name="Subtitle 6"/>
          <p:cNvSpPr txBox="1">
            <a:spLocks noGrp="1"/>
          </p:cNvSpPr>
          <p:nvPr>
            <p:ph type="body" idx="1"/>
          </p:nvPr>
        </p:nvSpPr>
        <p:spPr>
          <a:xfrm>
            <a:off x="982133" y="2883341"/>
            <a:ext cx="22081068" cy="3974659"/>
          </a:xfrm>
          <a:prstGeom prst="rect">
            <a:avLst/>
          </a:prstGeom>
        </p:spPr>
        <p:txBody>
          <a:bodyPr/>
          <a:lstStyle/>
          <a:p>
            <a:pPr algn="ctr" defTabSz="1207008">
              <a:lnSpc>
                <a:spcPct val="120000"/>
              </a:lnSpc>
              <a:spcBef>
                <a:spcPts val="4700"/>
              </a:spcBef>
              <a:defRPr sz="6300" i="1">
                <a:solidFill>
                  <a:srgbClr val="5B8E2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+mn-lt"/>
              </a:rPr>
              <a:t>“Student success </a:t>
            </a:r>
            <a:r>
              <a:rPr err="1">
                <a:latin typeface="+mn-lt"/>
              </a:rPr>
              <a:t>optimises</a:t>
            </a:r>
            <a:r>
              <a:rPr>
                <a:latin typeface="+mn-lt"/>
              </a:rPr>
              <a:t> the learning and development opportunities for each student to </a:t>
            </a:r>
            <a:r>
              <a:rPr err="1">
                <a:latin typeface="+mn-lt"/>
              </a:rPr>
              <a:t>recognise</a:t>
            </a:r>
            <a:r>
              <a:rPr>
                <a:latin typeface="+mn-lt"/>
              </a:rPr>
              <a:t> and fulfil their potential to contribute to, and flourish in, society.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70CE22C-280F-D76A-F850-ECC7FD3A9EFA}"/>
              </a:ext>
            </a:extLst>
          </p:cNvPr>
          <p:cNvSpPr txBox="1"/>
          <p:nvPr/>
        </p:nvSpPr>
        <p:spPr>
          <a:xfrm>
            <a:off x="-266700" y="5561536"/>
            <a:ext cx="23668567" cy="640508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ctr" defTabSz="1207008">
              <a:lnSpc>
                <a:spcPct val="120000"/>
              </a:lnSpc>
              <a:spcBef>
                <a:spcPts val="4700"/>
              </a:spcBef>
              <a:defRPr sz="6300" i="1">
                <a:solidFill>
                  <a:srgbClr val="5B8E29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lang="en-US"/>
          </a:p>
          <a:p>
            <a:pPr algn="ctr" defTabSz="1207008">
              <a:lnSpc>
                <a:spcPct val="120000"/>
              </a:lnSpc>
              <a:spcBef>
                <a:spcPts val="4700"/>
              </a:spcBef>
              <a:defRPr sz="6300" i="1">
                <a:solidFill>
                  <a:srgbClr val="5B8E29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en-US">
                <a:latin typeface="+mn-lt"/>
              </a:rPr>
              <a:t>To be achieved, this requires a culture in Irish higher education that values inclusivity, equity and meaningful engagement between students, staff, their institutions and the wider community.”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8C7EB-1843-B5B5-899C-1C93560BB3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Student Engagement…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B3565E-8B57-27A2-33F3-1CAC069020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132" y="3522133"/>
            <a:ext cx="22081070" cy="768458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>
                <a:solidFill>
                  <a:schemeClr val="tx1"/>
                </a:solidFill>
              </a:rPr>
              <a:t>“</a:t>
            </a:r>
            <a:r>
              <a:rPr lang="en-US" dirty="0">
                <a:solidFill>
                  <a:schemeClr val="tx1"/>
                </a:solidFill>
                <a:effectLst/>
              </a:rPr>
              <a:t>Student Engagement is a </a:t>
            </a:r>
            <a:r>
              <a:rPr lang="en-US" b="1" dirty="0">
                <a:solidFill>
                  <a:schemeClr val="tx1"/>
                </a:solidFill>
                <a:effectLst/>
              </a:rPr>
              <a:t>collaborative commitment </a:t>
            </a:r>
            <a:r>
              <a:rPr lang="en-US" dirty="0">
                <a:solidFill>
                  <a:schemeClr val="tx1"/>
                </a:solidFill>
                <a:effectLst/>
              </a:rPr>
              <a:t>between institutions and students that values and fosters a social and educational environment, where students </a:t>
            </a:r>
            <a:r>
              <a:rPr lang="en-US" b="1" dirty="0">
                <a:solidFill>
                  <a:schemeClr val="tx1"/>
                </a:solidFill>
                <a:effectLst/>
              </a:rPr>
              <a:t>feel they belong</a:t>
            </a:r>
            <a:r>
              <a:rPr lang="en-US" dirty="0">
                <a:solidFill>
                  <a:schemeClr val="tx1"/>
                </a:solidFill>
                <a:effectLst/>
              </a:rPr>
              <a:t>; are empowered to </a:t>
            </a:r>
            <a:r>
              <a:rPr lang="en-US" b="1" dirty="0">
                <a:solidFill>
                  <a:schemeClr val="tx1"/>
                </a:solidFill>
                <a:effectLst/>
              </a:rPr>
              <a:t>actively participate </a:t>
            </a:r>
            <a:r>
              <a:rPr lang="en-US" dirty="0">
                <a:solidFill>
                  <a:schemeClr val="tx1"/>
                </a:solidFill>
                <a:effectLst/>
              </a:rPr>
              <a:t>in learning; </a:t>
            </a:r>
            <a:r>
              <a:rPr lang="en-US" b="1" dirty="0" err="1">
                <a:solidFill>
                  <a:schemeClr val="tx1"/>
                </a:solidFill>
                <a:effectLst/>
              </a:rPr>
              <a:t>realise</a:t>
            </a:r>
            <a:r>
              <a:rPr lang="en-US" b="1" dirty="0">
                <a:solidFill>
                  <a:schemeClr val="tx1"/>
                </a:solidFill>
                <a:effectLst/>
              </a:rPr>
              <a:t> their potential</a:t>
            </a:r>
            <a:r>
              <a:rPr lang="en-US" dirty="0">
                <a:solidFill>
                  <a:schemeClr val="tx1"/>
                </a:solidFill>
                <a:effectLst/>
              </a:rPr>
              <a:t> and </a:t>
            </a:r>
            <a:r>
              <a:rPr lang="en-US" b="1" dirty="0">
                <a:solidFill>
                  <a:schemeClr val="tx1"/>
                </a:solidFill>
                <a:effectLst/>
              </a:rPr>
              <a:t>engage meaningfully </a:t>
            </a:r>
            <a:r>
              <a:rPr lang="en-US" dirty="0">
                <a:solidFill>
                  <a:schemeClr val="tx1"/>
                </a:solidFill>
                <a:effectLst/>
              </a:rPr>
              <a:t>with their institution and in society.”  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50C747-E237-CC1C-24FA-9D8E76AE2DD4}"/>
              </a:ext>
            </a:extLst>
          </p:cNvPr>
          <p:cNvSpPr txBox="1"/>
          <p:nvPr/>
        </p:nvSpPr>
        <p:spPr>
          <a:xfrm>
            <a:off x="10441173" y="10718799"/>
            <a:ext cx="13045756" cy="2269339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r>
              <a:rPr lang="en-US"/>
              <a:t>D</a:t>
            </a:r>
            <a:r>
              <a:rPr lang="en-US">
                <a:effectLst/>
              </a:rPr>
              <a:t>efinition agreed by </a:t>
            </a:r>
            <a:r>
              <a:rPr lang="en-US"/>
              <a:t>the Student Engagement and Teaching and Learning Committee (SETLC) on 6th June 2024 </a:t>
            </a:r>
            <a:endParaRPr lang="en-IE"/>
          </a:p>
          <a:p>
            <a:pPr marL="0" marR="0" indent="0" algn="l" defTabSz="584200" rtl="0" fontAlgn="auto" latinLnBrk="0" hangingPunct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IE" sz="4200" b="0" i="0" u="none" strike="noStrike" cap="none" spc="0" normalizeH="0" baseline="0">
              <a:ln>
                <a:noFill/>
              </a:ln>
              <a:solidFill>
                <a:srgbClr val="53585F"/>
              </a:solidFill>
              <a:effectLst/>
              <a:uFillTx/>
              <a:latin typeface="Druk Medium"/>
              <a:ea typeface="Druk Medium"/>
              <a:cs typeface="Druk Medium"/>
              <a:sym typeface="Druk Medium"/>
            </a:endParaRPr>
          </a:p>
        </p:txBody>
      </p:sp>
    </p:spTree>
    <p:extLst>
      <p:ext uri="{BB962C8B-B14F-4D97-AF65-F5344CB8AC3E}">
        <p14:creationId xmlns:p14="http://schemas.microsoft.com/office/powerpoint/2010/main" val="1129927689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iagram of a student&#10;&#10;Description automatically generated">
            <a:extLst>
              <a:ext uri="{FF2B5EF4-FFF2-40B4-BE49-F238E27FC236}">
                <a16:creationId xmlns:a16="http://schemas.microsoft.com/office/drawing/2014/main" id="{B331BF01-DD6E-90F9-9521-532527BCD2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66" t="-2828" r="6250" b="-5733"/>
          <a:stretch/>
        </p:blipFill>
        <p:spPr>
          <a:xfrm>
            <a:off x="267628" y="0"/>
            <a:ext cx="20941991" cy="1271336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754E7B51-A0C4-3F67-0320-EFFE2607CB62}"/>
              </a:ext>
            </a:extLst>
          </p:cNvPr>
          <p:cNvSpPr txBox="1"/>
          <p:nvPr/>
        </p:nvSpPr>
        <p:spPr>
          <a:xfrm>
            <a:off x="19355330" y="9780624"/>
            <a:ext cx="5028670" cy="153689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r>
              <a:rPr lang="en-IE" sz="32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Image adapted from:</a:t>
            </a:r>
          </a:p>
          <a:p>
            <a:r>
              <a:rPr lang="en-IE" sz="2000" b="0" i="0" dirty="0">
                <a:solidFill>
                  <a:srgbClr val="000000"/>
                </a:solidFill>
                <a:effectLst/>
                <a:latin typeface="Helvetica" panose="020B0604020202020204" pitchFamily="34" charset="0"/>
              </a:rPr>
              <a:t>White, H. et al (2024). 'Cultivating long-term well-being through transformative undergraduate education’</a:t>
            </a:r>
            <a:endParaRPr lang="en-IE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8B38EF-82D5-6628-3241-EE5AD6CBC517}"/>
              </a:ext>
            </a:extLst>
          </p:cNvPr>
          <p:cNvSpPr txBox="1"/>
          <p:nvPr/>
        </p:nvSpPr>
        <p:spPr>
          <a:xfrm>
            <a:off x="19355330" y="11317520"/>
            <a:ext cx="2870791" cy="902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2000"/>
              <a:t>Adapted image</a:t>
            </a:r>
            <a:r>
              <a:rPr kumimoji="0" lang="en-US" sz="2000" b="0" i="0" u="none" strike="noStrike" cap="none" spc="0" normalizeH="0" baseline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Druk Medium"/>
                <a:ea typeface="Druk Medium"/>
                <a:cs typeface="Druk Medium"/>
                <a:sym typeface="Druk Medium"/>
              </a:rPr>
              <a:t> by Justyna Doherty</a:t>
            </a:r>
            <a:endParaRPr kumimoji="0" lang="en-IE" sz="2000" b="0" i="0" u="none" strike="noStrike" cap="none" spc="0" normalizeH="0" baseline="0">
              <a:ln>
                <a:noFill/>
              </a:ln>
              <a:solidFill>
                <a:srgbClr val="53585F"/>
              </a:solidFill>
              <a:effectLst/>
              <a:uFillTx/>
              <a:latin typeface="Druk Medium"/>
              <a:ea typeface="Druk Medium"/>
              <a:cs typeface="Druk Medium"/>
              <a:sym typeface="Druk Medium"/>
            </a:endParaRPr>
          </a:p>
        </p:txBody>
      </p:sp>
    </p:spTree>
    <p:extLst>
      <p:ext uri="{BB962C8B-B14F-4D97-AF65-F5344CB8AC3E}">
        <p14:creationId xmlns:p14="http://schemas.microsoft.com/office/powerpoint/2010/main" val="60867792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CF2ED-9953-A62C-047B-E5AA7152F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diagram of Staff wellbeing for engagement and success">
            <a:extLst>
              <a:ext uri="{FF2B5EF4-FFF2-40B4-BE49-F238E27FC236}">
                <a16:creationId xmlns:a16="http://schemas.microsoft.com/office/drawing/2014/main" id="{6242926E-FDFC-3E48-BCA2-906B03FDC7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9" r="8016"/>
          <a:stretch/>
        </p:blipFill>
        <p:spPr>
          <a:xfrm>
            <a:off x="-336439" y="328295"/>
            <a:ext cx="21254225" cy="1162469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F1C5558-1A31-DCF5-8355-762197A660A5}"/>
              </a:ext>
            </a:extLst>
          </p:cNvPr>
          <p:cNvSpPr txBox="1"/>
          <p:nvPr/>
        </p:nvSpPr>
        <p:spPr>
          <a:xfrm>
            <a:off x="20917786" y="11296404"/>
            <a:ext cx="2870791" cy="65659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sz="2000" b="0" i="0" u="none" strike="noStrike" cap="none" spc="0" normalizeH="0" baseline="0" dirty="0">
                <a:ln>
                  <a:noFill/>
                </a:ln>
                <a:solidFill>
                  <a:srgbClr val="53585F"/>
                </a:solidFill>
                <a:effectLst/>
                <a:uFillTx/>
                <a:latin typeface="Druk Medium"/>
                <a:ea typeface="Druk Medium"/>
                <a:cs typeface="Druk Medium"/>
                <a:sym typeface="Druk Medium"/>
              </a:rPr>
              <a:t>Image by Justyna Doherty</a:t>
            </a:r>
            <a:endParaRPr kumimoji="0" lang="en-IE" sz="2000" b="0" i="0" u="none" strike="noStrike" cap="none" spc="0" normalizeH="0" baseline="0" dirty="0">
              <a:ln>
                <a:noFill/>
              </a:ln>
              <a:solidFill>
                <a:srgbClr val="53585F"/>
              </a:solidFill>
              <a:effectLst/>
              <a:uFillTx/>
              <a:latin typeface="Druk Medium"/>
              <a:ea typeface="Druk Medium"/>
              <a:cs typeface="Druk Medium"/>
              <a:sym typeface="Druk Medium"/>
            </a:endParaRPr>
          </a:p>
        </p:txBody>
      </p:sp>
    </p:spTree>
    <p:extLst>
      <p:ext uri="{BB962C8B-B14F-4D97-AF65-F5344CB8AC3E}">
        <p14:creationId xmlns:p14="http://schemas.microsoft.com/office/powerpoint/2010/main" val="3982413331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359F0E-9D88-CACA-2B72-AD5AD7A2DD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High-Impact strategies to engagement and success: 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C9092E2-8446-996E-37AB-25A91FCD534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132" y="3968701"/>
            <a:ext cx="22081070" cy="7749461"/>
          </a:xfrm>
        </p:spPr>
        <p:txBody>
          <a:bodyPr>
            <a:normAutofit fontScale="70000" lnSpcReduction="20000"/>
          </a:bodyPr>
          <a:lstStyle/>
          <a:p>
            <a:endParaRPr lang="en-US" dirty="0"/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900" dirty="0">
                <a:solidFill>
                  <a:schemeClr val="tx1"/>
                </a:solidFill>
                <a:latin typeface="+mn-lt"/>
              </a:rPr>
              <a:t>Fostering Mattering and Agency – collaborative learning, student-staff partnerships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900" dirty="0">
                <a:solidFill>
                  <a:schemeClr val="tx1"/>
                </a:solidFill>
                <a:latin typeface="+mn-lt"/>
              </a:rPr>
              <a:t>Extended orientation in 1</a:t>
            </a:r>
            <a:r>
              <a:rPr lang="en-US" sz="6900" baseline="30000" dirty="0">
                <a:solidFill>
                  <a:schemeClr val="tx1"/>
                </a:solidFill>
                <a:latin typeface="+mn-lt"/>
              </a:rPr>
              <a:t>st</a:t>
            </a:r>
            <a:r>
              <a:rPr lang="en-US" sz="6900" dirty="0">
                <a:solidFill>
                  <a:schemeClr val="tx1"/>
                </a:solidFill>
                <a:latin typeface="+mn-lt"/>
              </a:rPr>
              <a:t> years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900" dirty="0">
                <a:solidFill>
                  <a:schemeClr val="tx1"/>
                </a:solidFill>
                <a:latin typeface="+mn-lt"/>
              </a:rPr>
              <a:t>Supporting lecturers in leadership roles and educational environments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900" dirty="0">
                <a:solidFill>
                  <a:schemeClr val="tx1"/>
                </a:solidFill>
                <a:latin typeface="+mn-lt"/>
              </a:rPr>
              <a:t>Work placements, altruism projects, leadership opportunities for all students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900" dirty="0">
                <a:solidFill>
                  <a:schemeClr val="tx1"/>
                </a:solidFill>
                <a:latin typeface="+mn-lt"/>
              </a:rPr>
              <a:t>Incorporate Universal Design for Learning in teaching and learning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900" dirty="0">
                <a:solidFill>
                  <a:schemeClr val="tx1"/>
                </a:solidFill>
                <a:latin typeface="+mn-lt"/>
              </a:rPr>
              <a:t>Real-world projects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900" dirty="0">
                <a:solidFill>
                  <a:schemeClr val="tx1"/>
                </a:solidFill>
                <a:latin typeface="+mn-lt"/>
              </a:rPr>
              <a:t>Relevance in curriculum design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en-US" sz="6900" dirty="0">
                <a:solidFill>
                  <a:schemeClr val="tx1"/>
                </a:solidFill>
                <a:latin typeface="+mn-lt"/>
              </a:rPr>
              <a:t>Institutional habitus </a:t>
            </a:r>
          </a:p>
          <a:p>
            <a:endParaRPr lang="en-US" dirty="0"/>
          </a:p>
          <a:p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80908807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FD7F2D5-E187-83EC-BAA4-48FF4A57F6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82132" y="4630993"/>
            <a:ext cx="22081070" cy="7205407"/>
          </a:xfrm>
        </p:spPr>
        <p:txBody>
          <a:bodyPr>
            <a:normAutofit/>
          </a:bodyPr>
          <a:lstStyle/>
          <a:p>
            <a:r>
              <a:rPr lang="en-US" sz="11500" b="1" dirty="0"/>
              <a:t>6,000</a:t>
            </a:r>
            <a:r>
              <a:rPr lang="en-US" dirty="0"/>
              <a:t> participants to date. </a:t>
            </a:r>
            <a:r>
              <a:rPr lang="en-US" sz="8000" b="1" dirty="0"/>
              <a:t>1,300</a:t>
            </a:r>
            <a:r>
              <a:rPr lang="en-US" dirty="0"/>
              <a:t> in 2024.</a:t>
            </a:r>
          </a:p>
          <a:p>
            <a:r>
              <a:rPr lang="en-US" sz="11500" b="1" dirty="0"/>
              <a:t>950</a:t>
            </a:r>
            <a:r>
              <a:rPr lang="en-US" sz="6000" dirty="0"/>
              <a:t> </a:t>
            </a:r>
            <a:r>
              <a:rPr lang="en-US" dirty="0"/>
              <a:t>trained facilitators, helping to scale this impact even further across HEIS.</a:t>
            </a:r>
          </a:p>
          <a:p>
            <a:endParaRPr lang="en-US" dirty="0"/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id="{22FDD0B5-4055-65B9-5499-BEDD079631F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161" y="400049"/>
            <a:ext cx="13004800" cy="295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A3347-BB94-E03A-8F7B-C92361BDE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might we…</a:t>
            </a:r>
            <a:endParaRPr lang="en-I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27817-616E-1AEC-49B8-DD880CCE797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7200">
                <a:solidFill>
                  <a:schemeClr val="tx1"/>
                </a:solidFill>
                <a:latin typeface="+mn-lt"/>
              </a:rPr>
              <a:t>Meet students where they are and support them to achieve their goals?</a:t>
            </a:r>
          </a:p>
          <a:p>
            <a:endParaRPr lang="en-US" sz="7200">
              <a:solidFill>
                <a:schemeClr val="tx1"/>
              </a:solidFill>
              <a:latin typeface="+mn-lt"/>
            </a:endParaRPr>
          </a:p>
          <a:p>
            <a:r>
              <a:rPr lang="en-US" sz="7200">
                <a:solidFill>
                  <a:schemeClr val="tx1"/>
                </a:solidFill>
                <a:latin typeface="+mn-lt"/>
              </a:rPr>
              <a:t>Cultivate a culture of wellbeing for </a:t>
            </a:r>
            <a:r>
              <a:rPr lang="en-US" sz="7200" b="1">
                <a:solidFill>
                  <a:schemeClr val="tx1"/>
                </a:solidFill>
                <a:latin typeface="+mn-lt"/>
              </a:rPr>
              <a:t>all</a:t>
            </a:r>
            <a:r>
              <a:rPr lang="en-US" sz="7200">
                <a:solidFill>
                  <a:schemeClr val="tx1"/>
                </a:solidFill>
                <a:latin typeface="+mn-lt"/>
              </a:rPr>
              <a:t> staff and students?</a:t>
            </a:r>
          </a:p>
          <a:p>
            <a:endParaRPr lang="en-US"/>
          </a:p>
          <a:p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29754067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" name="Next Steps"/>
          <p:cNvSpPr txBox="1">
            <a:spLocks noGrp="1"/>
          </p:cNvSpPr>
          <p:nvPr>
            <p:ph type="body" sz="quarter" idx="1"/>
          </p:nvPr>
        </p:nvSpPr>
        <p:spPr>
          <a:xfrm>
            <a:off x="572343" y="1202264"/>
            <a:ext cx="16476134" cy="1693335"/>
          </a:xfrm>
          <a:prstGeom prst="rect">
            <a:avLst/>
          </a:prstGeom>
        </p:spPr>
        <p:txBody>
          <a:bodyPr/>
          <a:lstStyle/>
          <a:p>
            <a:r>
              <a:t>Next Steps</a:t>
            </a:r>
          </a:p>
        </p:txBody>
      </p:sp>
      <p:sp>
        <p:nvSpPr>
          <p:cNvPr id="267" name="Text Placeholder 14"/>
          <p:cNvSpPr>
            <a:spLocks noGrp="1"/>
          </p:cNvSpPr>
          <p:nvPr>
            <p:ph type="body" idx="21"/>
          </p:nvPr>
        </p:nvSpPr>
        <p:spPr>
          <a:xfrm>
            <a:off x="7544643" y="1202264"/>
            <a:ext cx="11125203" cy="4470492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pPr defTabSz="999744">
              <a:spcBef>
                <a:spcPts val="1200"/>
              </a:spcBef>
              <a:defRPr sz="5200"/>
            </a:pPr>
            <a:r>
              <a:rPr dirty="0"/>
              <a:t>Work is currently underway by an expert panel to make recommendations on Student Success and the Framework.</a:t>
            </a:r>
          </a:p>
          <a:p>
            <a:pPr defTabSz="999744">
              <a:spcBef>
                <a:spcPts val="1200"/>
              </a:spcBef>
              <a:defRPr sz="5200"/>
            </a:pPr>
            <a:r>
              <a:rPr dirty="0"/>
              <a:t>Reporting next Spring/early Summer</a:t>
            </a:r>
            <a:r>
              <a:rPr lang="en-US" dirty="0"/>
              <a:t>.</a:t>
            </a:r>
            <a:r>
              <a:rPr dirty="0"/>
              <a:t> </a:t>
            </a:r>
          </a:p>
        </p:txBody>
      </p:sp>
      <p:sp>
        <p:nvSpPr>
          <p:cNvPr id="2" name="Text Placeholder 14">
            <a:extLst>
              <a:ext uri="{FF2B5EF4-FFF2-40B4-BE49-F238E27FC236}">
                <a16:creationId xmlns:a16="http://schemas.microsoft.com/office/drawing/2014/main" id="{44DCC9A8-69D3-E284-B613-53220E1F3AA8}"/>
              </a:ext>
            </a:extLst>
          </p:cNvPr>
          <p:cNvSpPr txBox="1">
            <a:spLocks/>
          </p:cNvSpPr>
          <p:nvPr/>
        </p:nvSpPr>
        <p:spPr>
          <a:xfrm>
            <a:off x="572343" y="7683409"/>
            <a:ext cx="11125203" cy="271789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121918" tIns="121918" rIns="121918" bIns="121918">
            <a:normAutofit/>
          </a:bodyPr>
          <a:lstStyle>
            <a:lvl1pPr marL="0" marR="0" indent="0" algn="l" defTabSz="1219200" rtl="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400" b="0" i="0" u="none" strike="noStrike" cap="none" spc="0" baseline="0">
                <a:solidFill>
                  <a:srgbClr val="808080"/>
                </a:solidFill>
                <a:uFillTx/>
                <a:latin typeface="Arial"/>
                <a:ea typeface="Arial"/>
                <a:cs typeface="Arial"/>
                <a:sym typeface="Arial"/>
              </a:defRPr>
            </a:lvl1pPr>
            <a:lvl2pPr marL="13716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2pPr>
            <a:lvl3pPr marL="20574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3pPr>
            <a:lvl4pPr marL="27432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4pPr>
            <a:lvl5pPr marL="34290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5pPr>
            <a:lvl6pPr marL="41148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6pPr>
            <a:lvl7pPr marL="48006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7pPr>
            <a:lvl8pPr marL="54864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8pPr>
            <a:lvl9pPr marL="6172200" marR="0" indent="-685800" algn="l" defTabSz="584200" rtl="0" latinLnBrk="0">
              <a:lnSpc>
                <a:spcPct val="80000"/>
              </a:lnSpc>
              <a:spcBef>
                <a:spcPts val="2400"/>
              </a:spcBef>
              <a:spcAft>
                <a:spcPts val="0"/>
              </a:spcAft>
              <a:buClr>
                <a:srgbClr val="57BEF0"/>
              </a:buClr>
              <a:buSzPct val="250000"/>
              <a:buFontTx/>
              <a:buChar char="-"/>
              <a:tabLst/>
              <a:defRPr sz="4200" b="1" i="0" u="none" strike="noStrike" cap="none" spc="0" baseline="0">
                <a:solidFill>
                  <a:srgbClr val="53585F"/>
                </a:solidFill>
                <a:uFillTx/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defTabSz="999744" hangingPunct="1">
              <a:spcBef>
                <a:spcPts val="1200"/>
              </a:spcBef>
              <a:defRPr sz="5200"/>
            </a:pPr>
            <a:r>
              <a:rPr lang="en-US" sz="5200" dirty="0"/>
              <a:t>Please get in touch:</a:t>
            </a:r>
          </a:p>
          <a:p>
            <a:pPr defTabSz="999744" hangingPunct="1">
              <a:spcBef>
                <a:spcPts val="1200"/>
              </a:spcBef>
              <a:defRPr sz="5200"/>
            </a:pPr>
            <a:r>
              <a:rPr lang="en-US" sz="5200" dirty="0"/>
              <a:t>rroper@hea.ie</a:t>
            </a:r>
          </a:p>
        </p:txBody>
      </p:sp>
    </p:spTree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References/further reading"/>
          <p:cNvSpPr txBox="1"/>
          <p:nvPr/>
        </p:nvSpPr>
        <p:spPr>
          <a:xfrm>
            <a:off x="982132" y="1147234"/>
            <a:ext cx="22081070" cy="171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121918" tIns="121918" rIns="121918" bIns="121918">
            <a:normAutofit/>
          </a:bodyPr>
          <a:lstStyle>
            <a:lvl1pPr>
              <a:defRPr b="1">
                <a:latin typeface="Proxima Nova"/>
                <a:ea typeface="Proxima Nova"/>
                <a:cs typeface="Proxima Nova"/>
                <a:sym typeface="Proxima Nova"/>
              </a:defRPr>
            </a:lvl1pPr>
          </a:lstStyle>
          <a:p>
            <a:pPr defTabSz="121920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8400" b="1" i="0" u="none" strike="noStrike" cap="none" spc="0" baseline="0">
                <a:solidFill>
                  <a:srgbClr val="5B8E29"/>
                </a:solidFill>
                <a:uFillTx/>
                <a:latin typeface="Arial"/>
                <a:ea typeface="Arial"/>
                <a:cs typeface="Arial"/>
                <a:sym typeface="Arial"/>
              </a:rPr>
              <a:t>References/further reading</a:t>
            </a:r>
          </a:p>
        </p:txBody>
      </p:sp>
      <p:sp>
        <p:nvSpPr>
          <p:cNvPr id="274" name="Authority, H. E. (2022). ‘An Analysis of Non-Progression Rates in Irish Higher Education Institutions – Overview and Key Findings.’ Available fromhttps://hea.ie/statistics/data-for-download-and-visualisations/access-our-data/Access%20our%20Data%20-%20Stu"/>
          <p:cNvSpPr txBox="1">
            <a:spLocks noGrp="1"/>
          </p:cNvSpPr>
          <p:nvPr>
            <p:ph type="body" idx="1"/>
          </p:nvPr>
        </p:nvSpPr>
        <p:spPr>
          <a:xfrm>
            <a:off x="982132" y="3291840"/>
            <a:ext cx="22353356" cy="8544561"/>
          </a:xfrm>
        </p:spPr>
        <p:txBody>
          <a:bodyPr lIns="121918" tIns="121918" rIns="121918" bIns="121918">
            <a:normAutofit lnSpcReduction="10000"/>
          </a:bodyPr>
          <a:lstStyle/>
          <a:p>
            <a:pPr>
              <a:lnSpc>
                <a:spcPct val="90000"/>
              </a:lnSpc>
              <a:defRPr sz="3200" b="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>
                <a:solidFill>
                  <a:schemeClr val="tx2"/>
                </a:solidFill>
                <a:latin typeface="+mn-lt"/>
              </a:rPr>
              <a:t>Authority, H. E. (2022). ‘An Analysis of Non-Progression Rates in Irish Higher Education Institutions – Overview and Key Findings.’ Available </a:t>
            </a:r>
            <a:r>
              <a:rPr lang="en-US" sz="2000">
                <a:solidFill>
                  <a:srgbClr val="0000FF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fromhttps://hea.ie/statistics/data-for-download-and-visualisations/access-our-data/Access%20our%20Data%20-%20Students/</a:t>
            </a:r>
          </a:p>
          <a:p>
            <a:pPr>
              <a:lnSpc>
                <a:spcPct val="90000"/>
              </a:lnSpc>
              <a:defRPr sz="3000" b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sz="2000">
              <a:solidFill>
                <a:schemeClr val="tx2"/>
              </a:solidFill>
              <a:latin typeface="+mn-lt"/>
              <a:hlinkClick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90000"/>
              </a:lnSpc>
              <a:defRPr sz="3000" b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>
                <a:solidFill>
                  <a:schemeClr val="tx2"/>
                </a:solidFill>
                <a:latin typeface="+mn-lt"/>
              </a:rPr>
              <a:t>Dempsey, M. &amp; Burke, J. (2021) Lessons Learned: The experience of teachers in Ireland during the 2020 pandemic. Maynooth: Maynooth University. </a:t>
            </a:r>
            <a:r>
              <a:rPr lang="en-US" sz="2000">
                <a:solidFill>
                  <a:srgbClr val="0000FF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https://mural.maynoothuniversity.ie/13914/1/Teacher_COVID_Report_Final_21.01.21.pdf</a:t>
            </a:r>
          </a:p>
          <a:p>
            <a:pPr>
              <a:lnSpc>
                <a:spcPct val="90000"/>
              </a:lnSpc>
              <a:defRPr sz="3000" b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sz="2000">
              <a:solidFill>
                <a:srgbClr val="0000FF"/>
              </a:solidFill>
              <a:latin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90000"/>
              </a:lnSpc>
              <a:defRPr sz="3000" b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>
                <a:solidFill>
                  <a:schemeClr val="tx2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Fede, J. H., Gorman, K. S., &amp; Cimini, M. E. (2018). Student Employment as a Model for Experiential Learning. Journal of Experiential Education, 41(1), 107-124. https://doi.org/10.1177/1053825917747902</a:t>
            </a:r>
          </a:p>
          <a:p>
            <a:pPr>
              <a:lnSpc>
                <a:spcPct val="90000"/>
              </a:lnSpc>
              <a:defRPr sz="3000" b="0">
                <a:solidFill>
                  <a:srgbClr val="000000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sz="2000">
              <a:solidFill>
                <a:schemeClr val="tx2"/>
              </a:solidFill>
              <a:latin typeface="+mn-lt"/>
              <a:hlinkClick r:id="rId3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90000"/>
              </a:lnSpc>
              <a:defRPr sz="3300" b="0"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>
                <a:solidFill>
                  <a:schemeClr val="tx2"/>
                </a:solidFill>
                <a:latin typeface="+mn-lt"/>
              </a:rPr>
              <a:t>Gravett, K. Carol A. Taylor &amp; Nikki Fairchild (2024) Pedagogies of mattering: re-</a:t>
            </a:r>
            <a:r>
              <a:rPr lang="en-US" sz="2000" err="1">
                <a:solidFill>
                  <a:schemeClr val="tx2"/>
                </a:solidFill>
                <a:latin typeface="+mn-lt"/>
              </a:rPr>
              <a:t>conceptualising</a:t>
            </a:r>
            <a:r>
              <a:rPr lang="en-US" sz="2000">
                <a:solidFill>
                  <a:schemeClr val="tx2"/>
                </a:solidFill>
                <a:latin typeface="+mn-lt"/>
              </a:rPr>
              <a:t> relational pedagogies in higher education, Teaching in Higher Education, 29:2, 388-403, DOI: 10.1080/13562517.2021.1989580</a:t>
            </a:r>
          </a:p>
          <a:p>
            <a:pPr>
              <a:lnSpc>
                <a:spcPct val="90000"/>
              </a:lnSpc>
              <a:defRPr sz="3300" b="0">
                <a:latin typeface="+mj-lt"/>
                <a:ea typeface="+mj-ea"/>
                <a:cs typeface="+mj-cs"/>
                <a:sym typeface="Helvetica"/>
              </a:defRPr>
            </a:pPr>
            <a:endParaRPr lang="en-US" sz="2000">
              <a:solidFill>
                <a:schemeClr val="tx2"/>
              </a:solidFill>
              <a:latin typeface="+mn-lt"/>
            </a:endParaRPr>
          </a:p>
          <a:p>
            <a:pPr>
              <a:lnSpc>
                <a:spcPct val="90000"/>
              </a:lnSpc>
              <a:defRPr sz="3000" b="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"/>
              </a:defRPr>
            </a:pPr>
            <a:r>
              <a:rPr lang="en-US" sz="2000">
                <a:solidFill>
                  <a:schemeClr val="tx2"/>
                </a:solidFill>
                <a:latin typeface="+mn-lt"/>
              </a:rPr>
              <a:t>Ryan, M. (2021) Compendium of Active Learning Strategies for Student Engagement,  Technological University of the Shannon (TUS). </a:t>
            </a:r>
            <a:r>
              <a:rPr lang="en-US" sz="2000">
                <a:solidFill>
                  <a:srgbClr val="0000FF"/>
                </a:solidFill>
                <a:latin typeface="+mn-lt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https://hub.teachingandlearning.ie/wp-content/uploads/2024/04/TUS-Compendium-of-Active-Learning-Strategies-for-Student-Engagement.pdf</a:t>
            </a:r>
          </a:p>
          <a:p>
            <a:pPr>
              <a:lnSpc>
                <a:spcPct val="90000"/>
              </a:lnSpc>
              <a:defRPr sz="2900" b="0">
                <a:solidFill>
                  <a:srgbClr val="5E5E5E"/>
                </a:solidFill>
                <a:latin typeface="+mj-lt"/>
                <a:ea typeface="+mj-ea"/>
                <a:cs typeface="+mj-cs"/>
                <a:sym typeface="Helvetica"/>
              </a:defRPr>
            </a:pPr>
            <a:endParaRPr lang="en-US" sz="2000">
              <a:solidFill>
                <a:schemeClr val="tx2"/>
              </a:solidFill>
              <a:latin typeface="+mn-lt"/>
              <a:hlinkClick r:id="rId4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>
              <a:lnSpc>
                <a:spcPct val="90000"/>
              </a:lnSpc>
              <a:defRPr sz="3300" b="0">
                <a:solidFill>
                  <a:srgbClr val="222222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2000">
                <a:solidFill>
                  <a:schemeClr val="tx2"/>
                </a:solidFill>
                <a:latin typeface="+mn-lt"/>
              </a:rPr>
              <a:t>Swanson, E., Cole, D. (2022) The Role of Academic Validation in Developing Mattering and Academic Success. Res High Educ 63, 1368–1393</a:t>
            </a:r>
          </a:p>
          <a:p>
            <a:pPr>
              <a:lnSpc>
                <a:spcPct val="90000"/>
              </a:lnSpc>
              <a:defRPr sz="3300" b="0">
                <a:solidFill>
                  <a:srgbClr val="222222"/>
                </a:solidFill>
                <a:latin typeface="+mn-lt"/>
                <a:ea typeface="+mn-ea"/>
                <a:cs typeface="+mn-cs"/>
                <a:sym typeface="Helvetica Neue"/>
              </a:defRPr>
            </a:pPr>
            <a:endParaRPr lang="en-US" sz="2000">
              <a:solidFill>
                <a:schemeClr val="tx2"/>
              </a:solidFill>
              <a:latin typeface="+mn-lt"/>
            </a:endParaRPr>
          </a:p>
          <a:p>
            <a:pPr>
              <a:lnSpc>
                <a:spcPct val="90000"/>
              </a:lnSpc>
              <a:defRPr sz="3300" b="0">
                <a:solidFill>
                  <a:srgbClr val="222222"/>
                </a:solidFill>
                <a:latin typeface="+mn-lt"/>
                <a:ea typeface="+mn-ea"/>
                <a:cs typeface="+mn-cs"/>
                <a:sym typeface="Helvetica Neue"/>
              </a:defRPr>
            </a:pPr>
            <a:r>
              <a:rPr lang="en-US" sz="2000">
                <a:solidFill>
                  <a:schemeClr val="tx2"/>
                </a:solidFill>
                <a:latin typeface="+mn-lt"/>
              </a:rPr>
              <a:t>Tierney, S. (2021). Leadership: Being Knowing, Doing. Melton: John Catt Educational, London.</a:t>
            </a:r>
          </a:p>
          <a:p>
            <a:pPr>
              <a:lnSpc>
                <a:spcPct val="90000"/>
              </a:lnSpc>
              <a:defRPr sz="900" b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endParaRPr lang="en-US" sz="2000">
              <a:solidFill>
                <a:schemeClr val="tx2"/>
              </a:solidFill>
              <a:latin typeface="+mn-lt"/>
            </a:endParaRPr>
          </a:p>
          <a:p>
            <a:pPr>
              <a:lnSpc>
                <a:spcPct val="90000"/>
              </a:lnSpc>
              <a:defRPr sz="900" b="0">
                <a:solidFill>
                  <a:srgbClr val="000000"/>
                </a:solidFill>
                <a:latin typeface="Times Roman"/>
                <a:ea typeface="Times Roman"/>
                <a:cs typeface="Times Roman"/>
                <a:sym typeface="Times Roman"/>
              </a:defRPr>
            </a:pPr>
            <a:r>
              <a:rPr lang="en-US" sz="2000">
                <a:solidFill>
                  <a:schemeClr val="tx2"/>
                </a:solidFill>
                <a:effectLst/>
                <a:latin typeface="+mn-lt"/>
              </a:rPr>
              <a:t>White, H.C., Allen, D.M., </a:t>
            </a:r>
            <a:r>
              <a:rPr lang="en-US" sz="2000" err="1">
                <a:solidFill>
                  <a:schemeClr val="tx2"/>
                </a:solidFill>
                <a:effectLst/>
                <a:latin typeface="+mn-lt"/>
              </a:rPr>
              <a:t>Buffinton</a:t>
            </a:r>
            <a:r>
              <a:rPr lang="en-US" sz="2000">
                <a:solidFill>
                  <a:schemeClr val="tx2"/>
                </a:solidFill>
                <a:effectLst/>
                <a:latin typeface="+mn-lt"/>
              </a:rPr>
              <a:t>, K., Humphrey, D., </a:t>
            </a:r>
            <a:r>
              <a:rPr lang="en-US" sz="2000" err="1">
                <a:solidFill>
                  <a:schemeClr val="tx2"/>
                </a:solidFill>
                <a:effectLst/>
                <a:latin typeface="+mn-lt"/>
              </a:rPr>
              <a:t>Malpiede</a:t>
            </a:r>
            <a:r>
              <a:rPr lang="en-US" sz="2000">
                <a:solidFill>
                  <a:schemeClr val="tx2"/>
                </a:solidFill>
                <a:effectLst/>
                <a:latin typeface="+mn-lt"/>
              </a:rPr>
              <a:t>, M., Miller, R.K. &amp; Volin, J.C. 2024, 'Cultivating long-term well-being through transformative undergraduate education', PNAS Nexus, vol. 3, pgae372. DOI: 10.1093/</a:t>
            </a:r>
            <a:r>
              <a:rPr lang="en-US" sz="2000" err="1">
                <a:solidFill>
                  <a:schemeClr val="tx2"/>
                </a:solidFill>
                <a:effectLst/>
                <a:latin typeface="+mn-lt"/>
              </a:rPr>
              <a:t>pnasnexus</a:t>
            </a:r>
            <a:r>
              <a:rPr lang="en-US" sz="2000">
                <a:solidFill>
                  <a:schemeClr val="tx2"/>
                </a:solidFill>
                <a:effectLst/>
                <a:latin typeface="+mn-lt"/>
              </a:rPr>
              <a:t>/pgae372.</a:t>
            </a:r>
            <a:endParaRPr lang="en-US" sz="200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National Resource Hub from Ireland: Laureate of the UNESCO Prize for ICT in  Education | UNESCO">
            <a:extLst>
              <a:ext uri="{FF2B5EF4-FFF2-40B4-BE49-F238E27FC236}">
                <a16:creationId xmlns:a16="http://schemas.microsoft.com/office/drawing/2014/main" id="{17F6DD70-7C5D-5347-E6BF-04690664E8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9497"/>
            <a:ext cx="24384000" cy="14748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576079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604CCDE9-6421-FEFE-2A84-44882BC9BE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187" y="0"/>
            <a:ext cx="17432593" cy="11981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293068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PPT 1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95"/>
            <a:ext cx="24384000" cy="13696805"/>
          </a:xfrm>
          <a:prstGeom prst="rect">
            <a:avLst/>
          </a:prstGeom>
        </p:spPr>
      </p:pic>
      <p:sp>
        <p:nvSpPr>
          <p:cNvPr id="4" name="Title 4"/>
          <p:cNvSpPr txBox="1">
            <a:spLocks/>
          </p:cNvSpPr>
          <p:nvPr/>
        </p:nvSpPr>
        <p:spPr>
          <a:xfrm>
            <a:off x="595076" y="3070879"/>
            <a:ext cx="15554563" cy="5775432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31115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90000"/>
              </a:lnSpc>
              <a:defRPr/>
            </a:pPr>
            <a:r>
              <a:rPr lang="en-IE" sz="8533" b="1" dirty="0">
                <a:solidFill>
                  <a:srgbClr val="5B8E29"/>
                </a:solidFill>
              </a:rPr>
              <a:t>Education for Sustainable Development</a:t>
            </a:r>
          </a:p>
          <a:p>
            <a:pPr algn="l">
              <a:lnSpc>
                <a:spcPct val="90000"/>
              </a:lnSpc>
              <a:defRPr/>
            </a:pPr>
            <a:endParaRPr lang="en-IE" sz="5333" b="1" dirty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lnSpc>
                <a:spcPct val="90000"/>
              </a:lnSpc>
              <a:defRPr/>
            </a:pPr>
            <a:r>
              <a:rPr lang="en-IE" sz="5333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Embracing holistic transformation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98AE28D-6205-AC96-2D39-B31974C0BB3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53" b="26805"/>
          <a:stretch/>
        </p:blipFill>
        <p:spPr>
          <a:xfrm>
            <a:off x="927652" y="689114"/>
            <a:ext cx="5493027" cy="1563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054372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1254648" y="773963"/>
            <a:ext cx="21671483" cy="1973003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31115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 defTabSz="1219215">
              <a:lnSpc>
                <a:spcPct val="100000"/>
              </a:lnSpc>
              <a:defRPr/>
            </a:pPr>
            <a:r>
              <a:rPr lang="en-GB" sz="6933" b="1" dirty="0">
                <a:solidFill>
                  <a:srgbClr val="5B8E29"/>
                </a:solidFill>
                <a:latin typeface="Calibri"/>
              </a:rPr>
              <a:t>Definition</a:t>
            </a:r>
          </a:p>
        </p:txBody>
      </p:sp>
      <p:pic>
        <p:nvPicPr>
          <p:cNvPr id="5" name="Picture 4" descr="Footer 1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9065"/>
            <a:ext cx="24384000" cy="1596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7426F5-7D9F-061D-9F34-C57C7C7B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53" b="26805"/>
          <a:stretch/>
        </p:blipFill>
        <p:spPr>
          <a:xfrm>
            <a:off x="18553044" y="196708"/>
            <a:ext cx="5493027" cy="1563757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D7C2C289-E640-D990-0021-9C3294DBA016}"/>
              </a:ext>
            </a:extLst>
          </p:cNvPr>
          <p:cNvSpPr txBox="1">
            <a:spLocks/>
          </p:cNvSpPr>
          <p:nvPr/>
        </p:nvSpPr>
        <p:spPr>
          <a:xfrm>
            <a:off x="1067999" y="9147977"/>
            <a:ext cx="22978072" cy="3534835"/>
          </a:xfrm>
          <a:prstGeom prst="rect">
            <a:avLst/>
          </a:prstGeom>
        </p:spPr>
        <p:txBody>
          <a:bodyPr vert="horz" lIns="243840" tIns="121920" rIns="243840" bIns="1219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 defTabSz="2438430">
              <a:defRPr/>
            </a:pPr>
            <a:br>
              <a:rPr lang="en-IE" sz="5333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IE" sz="6400" i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IE" sz="64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‘</a:t>
            </a:r>
            <a:r>
              <a:rPr lang="en-US" sz="64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ESD </a:t>
            </a:r>
            <a:r>
              <a:rPr lang="en-US" sz="6400" b="1" u="sng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empowers</a:t>
            </a:r>
            <a:r>
              <a:rPr lang="en-US" sz="64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learners with knowledge, skills, values and attitudes to take informed decisions and make responsible actions for environmental integrity, economic viability and a just society empowering people of all genders, for present and future generations, while respecting cultural diversity.</a:t>
            </a:r>
            <a:br>
              <a:rPr lang="en-US" sz="64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64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64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ESD is a </a:t>
            </a:r>
            <a:r>
              <a:rPr lang="en-US" sz="6400" b="1" u="sng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lifelong learning </a:t>
            </a:r>
            <a:r>
              <a:rPr lang="en-US" sz="64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process and an integral part of quality education that enhances cognitive, social and emotional and behavioural dimensions of learning. It is </a:t>
            </a:r>
            <a:r>
              <a:rPr lang="en-US" sz="6400" b="1" u="sng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holistic and transformational</a:t>
            </a:r>
            <a:r>
              <a:rPr lang="en-US" sz="6400" b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400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and encompasses learning content and outcomes, pedagogy and the learning environment itself.’</a:t>
            </a:r>
            <a:br>
              <a:rPr lang="en-US" sz="6400" i="1" dirty="0">
                <a:solidFill>
                  <a:sysClr val="windowText" lastClr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endParaRPr lang="en-IE" sz="6400" i="1" dirty="0">
              <a:solidFill>
                <a:sysClr val="windowText" lastClr="00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4580540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/>
          <p:cNvSpPr txBox="1">
            <a:spLocks/>
          </p:cNvSpPr>
          <p:nvPr/>
        </p:nvSpPr>
        <p:spPr>
          <a:xfrm>
            <a:off x="1254648" y="773963"/>
            <a:ext cx="21671483" cy="1973003"/>
          </a:xfrm>
          <a:prstGeom prst="rect">
            <a:avLst/>
          </a:prstGeom>
        </p:spPr>
        <p:txBody>
          <a:bodyPr>
            <a:noAutofit/>
            <a:scene3d>
              <a:camera prst="orthographicFront"/>
              <a:lightRig rig="threePt" dir="t"/>
            </a:scene3d>
            <a:sp3d extrusionH="31115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GB" sz="6933" b="1" dirty="0">
                <a:solidFill>
                  <a:srgbClr val="5B8E29"/>
                </a:solidFill>
              </a:rPr>
              <a:t>ESD to 2030</a:t>
            </a:r>
          </a:p>
        </p:txBody>
      </p:sp>
      <p:pic>
        <p:nvPicPr>
          <p:cNvPr id="5" name="Picture 4" descr="Footer 1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9065"/>
            <a:ext cx="24384000" cy="159693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2B02F0-70C2-E049-A6B8-65A9E2EB4D43}"/>
              </a:ext>
            </a:extLst>
          </p:cNvPr>
          <p:cNvSpPr txBox="1"/>
          <p:nvPr/>
        </p:nvSpPr>
        <p:spPr>
          <a:xfrm>
            <a:off x="1145484" y="1919114"/>
            <a:ext cx="21889811" cy="91855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6933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Priority Action Areas</a:t>
            </a:r>
            <a:br>
              <a:rPr lang="en-US" sz="6933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5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Transforming Learning Environments</a:t>
            </a:r>
            <a:br>
              <a:rPr lang="en-US" sz="5333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5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Building Capacities of Educators</a:t>
            </a:r>
            <a:br>
              <a:rPr lang="en-US" sz="5333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5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Whole-of-institution approaches.</a:t>
            </a:r>
            <a:br>
              <a:rPr lang="en-US" sz="5333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5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Interdisciplinary research that addresses ESD and</a:t>
            </a:r>
            <a:br>
              <a:rPr lang="en-US" sz="5333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5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the SDGs.</a:t>
            </a:r>
            <a:br>
              <a:rPr lang="en-US" sz="5333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5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Campus-wide sustainability literacy.</a:t>
            </a:r>
            <a:br>
              <a:rPr lang="en-US" sz="5333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5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Project-based and place-based learning i.e., outdoor learning.</a:t>
            </a:r>
            <a:br>
              <a:rPr lang="en-US" sz="5333" dirty="0">
                <a:solidFill>
                  <a:schemeClr val="tx1">
                    <a:lumMod val="65000"/>
                    <a:lumOff val="35000"/>
                  </a:schemeClr>
                </a:solidFill>
              </a:rPr>
            </a:br>
            <a:r>
              <a:rPr lang="en-US" sz="5333" dirty="0">
                <a:solidFill>
                  <a:schemeClr val="tx1">
                    <a:lumMod val="65000"/>
                    <a:lumOff val="35000"/>
                  </a:schemeClr>
                </a:solidFill>
              </a:rPr>
              <a:t>Embed across the whole curriculum.</a:t>
            </a:r>
            <a:endParaRPr lang="en-IE" sz="5333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7426F5-7D9F-061D-9F34-C57C7C7B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53" b="26805"/>
          <a:stretch/>
        </p:blipFill>
        <p:spPr>
          <a:xfrm>
            <a:off x="18553044" y="196708"/>
            <a:ext cx="5493027" cy="156375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C6D09CC-B69B-7F03-C9E2-36C605DB641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7872" y="1894083"/>
            <a:ext cx="7088229" cy="9065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4067610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Footer 1.ai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119065"/>
            <a:ext cx="24384000" cy="159693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57426F5-7D9F-061D-9F34-C57C7C7B91A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1953" b="26805"/>
          <a:stretch/>
        </p:blipFill>
        <p:spPr>
          <a:xfrm>
            <a:off x="18553044" y="196708"/>
            <a:ext cx="5493027" cy="15637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E74C18E-AB77-C798-0F4A-416397D046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4000" cy="1147407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BBB4215-6112-7EB2-2DF3-A7EB1AAC1175}"/>
              </a:ext>
            </a:extLst>
          </p:cNvPr>
          <p:cNvSpPr txBox="1"/>
          <p:nvPr/>
        </p:nvSpPr>
        <p:spPr>
          <a:xfrm>
            <a:off x="82741" y="5776895"/>
            <a:ext cx="6785931" cy="1681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E" sz="4267" dirty="0"/>
              <a:t>How can we move from learning ABOUT to learning AS sustainability?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F941D2-EFD0-1D3E-F3EF-118A23595540}"/>
              </a:ext>
            </a:extLst>
          </p:cNvPr>
          <p:cNvSpPr txBox="1"/>
          <p:nvPr/>
        </p:nvSpPr>
        <p:spPr>
          <a:xfrm>
            <a:off x="14235015" y="1190434"/>
            <a:ext cx="7960195" cy="1156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E" sz="4267" dirty="0"/>
              <a:t>How can our campuses become dynamic and creative living labs?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49FD2EF-7924-8705-00D5-1B7E515D391C}"/>
              </a:ext>
            </a:extLst>
          </p:cNvPr>
          <p:cNvSpPr txBox="1"/>
          <p:nvPr/>
        </p:nvSpPr>
        <p:spPr>
          <a:xfrm>
            <a:off x="17078252" y="5298602"/>
            <a:ext cx="6436243" cy="1156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E" sz="4267" dirty="0"/>
              <a:t>How can we learn from with and as communities?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2DF8EA-04B4-B385-F7BB-3B4FF02E9FBF}"/>
              </a:ext>
            </a:extLst>
          </p:cNvPr>
          <p:cNvSpPr txBox="1"/>
          <p:nvPr/>
        </p:nvSpPr>
        <p:spPr>
          <a:xfrm>
            <a:off x="16085876" y="9811178"/>
            <a:ext cx="7960195" cy="16814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E" sz="4267" dirty="0"/>
              <a:t>How can we mobilize collaborative research for climate action and climate justice?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51EFF6C-F56E-27FE-47FB-0D4EAF9708DA}"/>
              </a:ext>
            </a:extLst>
          </p:cNvPr>
          <p:cNvSpPr txBox="1"/>
          <p:nvPr/>
        </p:nvSpPr>
        <p:spPr>
          <a:xfrm>
            <a:off x="82743" y="10237170"/>
            <a:ext cx="7960195" cy="1156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IE" sz="4267" dirty="0"/>
              <a:t>How can we become a ‘beacon’ for climate action leadership?</a:t>
            </a:r>
          </a:p>
        </p:txBody>
      </p:sp>
    </p:spTree>
    <p:extLst>
      <p:ext uri="{BB962C8B-B14F-4D97-AF65-F5344CB8AC3E}">
        <p14:creationId xmlns:p14="http://schemas.microsoft.com/office/powerpoint/2010/main" val="2829887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5_BoldColor">
  <a:themeElements>
    <a:clrScheme name="25_BoldColor">
      <a:dk1>
        <a:srgbClr val="53585F"/>
      </a:dk1>
      <a:lt1>
        <a:srgbClr val="000000"/>
      </a:lt1>
      <a:dk2>
        <a:srgbClr val="A7A7A7"/>
      </a:dk2>
      <a:lt2>
        <a:srgbClr val="535353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5_Bold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F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Druk Medium"/>
            <a:ea typeface="Druk Medium"/>
            <a:cs typeface="Druk Medium"/>
            <a:sym typeface="Dru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Druk Medium"/>
            <a:ea typeface="Druk Medium"/>
            <a:cs typeface="Druk Medium"/>
            <a:sym typeface="Dru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5_BoldColor">
  <a:themeElements>
    <a:clrScheme name="25_BoldColor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1BFF4"/>
      </a:accent1>
      <a:accent2>
        <a:srgbClr val="43E9CB"/>
      </a:accent2>
      <a:accent3>
        <a:srgbClr val="BC80FF"/>
      </a:accent3>
      <a:accent4>
        <a:srgbClr val="FFC618"/>
      </a:accent4>
      <a:accent5>
        <a:srgbClr val="FF4000"/>
      </a:accent5>
      <a:accent6>
        <a:srgbClr val="FF87BB"/>
      </a:accent6>
      <a:hlink>
        <a:srgbClr val="0000FF"/>
      </a:hlink>
      <a:folHlink>
        <a:srgbClr val="FF00FF"/>
      </a:folHlink>
    </a:clrScheme>
    <a:fontScheme name="25_BoldColor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25_BoldCol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BFF3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Druk Medium"/>
            <a:ea typeface="Druk Medium"/>
            <a:cs typeface="Druk Medium"/>
            <a:sym typeface="Dru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80000"/>
          </a:lnSpc>
          <a:spcBef>
            <a:spcPts val="240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53585F"/>
            </a:solidFill>
            <a:effectLst/>
            <a:uFillTx/>
            <a:latin typeface="Druk Medium"/>
            <a:ea typeface="Druk Medium"/>
            <a:cs typeface="Druk Medium"/>
            <a:sym typeface="Druk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1391</Words>
  <Application>Microsoft Macintosh PowerPoint</Application>
  <PresentationFormat>Custom</PresentationFormat>
  <Paragraphs>168</Paragraphs>
  <Slides>32</Slides>
  <Notes>21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Aptos</vt:lpstr>
      <vt:lpstr>Aptos Display</vt:lpstr>
      <vt:lpstr>Arial</vt:lpstr>
      <vt:lpstr>Calibri</vt:lpstr>
      <vt:lpstr>Druk Medium</vt:lpstr>
      <vt:lpstr>Helvetica</vt:lpstr>
      <vt:lpstr>Helvetica Neue</vt:lpstr>
      <vt:lpstr>Proxima Nova</vt:lpstr>
      <vt:lpstr>Proxima Nova Extrabold</vt:lpstr>
      <vt:lpstr>Proxima Nova Medium</vt:lpstr>
      <vt:lpstr>Proxima Nova Semibold</vt:lpstr>
      <vt:lpstr>25_BoldColor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Things have changed…</vt:lpstr>
      <vt:lpstr>PowerPoint Presentation</vt:lpstr>
      <vt:lpstr>survey.ie</vt:lpstr>
      <vt:lpstr>National Understanding of Success</vt:lpstr>
      <vt:lpstr>Student Engagement…</vt:lpstr>
      <vt:lpstr>PowerPoint Presentation</vt:lpstr>
      <vt:lpstr>PowerPoint Presentation</vt:lpstr>
      <vt:lpstr>High-Impact strategies to engagement and success: </vt:lpstr>
      <vt:lpstr>How might we…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Rebecca Roper</dc:creator>
  <cp:lastModifiedBy>Colin Lowry</cp:lastModifiedBy>
  <cp:revision>10</cp:revision>
  <dcterms:modified xsi:type="dcterms:W3CDTF">2025-01-12T22:30:22Z</dcterms:modified>
</cp:coreProperties>
</file>