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61" r:id="rId2"/>
    <p:sldId id="320" r:id="rId3"/>
    <p:sldId id="408" r:id="rId4"/>
    <p:sldId id="409" r:id="rId5"/>
    <p:sldId id="391" r:id="rId6"/>
    <p:sldId id="430" r:id="rId7"/>
    <p:sldId id="410" r:id="rId8"/>
    <p:sldId id="324" r:id="rId9"/>
    <p:sldId id="325" r:id="rId10"/>
    <p:sldId id="326" r:id="rId11"/>
    <p:sldId id="392" r:id="rId12"/>
    <p:sldId id="327" r:id="rId13"/>
    <p:sldId id="329" r:id="rId14"/>
    <p:sldId id="330" r:id="rId15"/>
    <p:sldId id="331" r:id="rId16"/>
    <p:sldId id="333" r:id="rId17"/>
    <p:sldId id="334" r:id="rId18"/>
    <p:sldId id="337" r:id="rId19"/>
    <p:sldId id="412" r:id="rId20"/>
    <p:sldId id="336" r:id="rId21"/>
    <p:sldId id="390" r:id="rId22"/>
    <p:sldId id="384" r:id="rId23"/>
    <p:sldId id="432" r:id="rId24"/>
    <p:sldId id="398" r:id="rId25"/>
    <p:sldId id="339" r:id="rId26"/>
    <p:sldId id="417" r:id="rId27"/>
    <p:sldId id="427" r:id="rId28"/>
    <p:sldId id="433" r:id="rId29"/>
    <p:sldId id="375" r:id="rId30"/>
    <p:sldId id="406" r:id="rId31"/>
    <p:sldId id="376" r:id="rId32"/>
    <p:sldId id="418" r:id="rId33"/>
    <p:sldId id="434" r:id="rId34"/>
    <p:sldId id="435" r:id="rId35"/>
    <p:sldId id="260" r:id="rId3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19">
          <p15:clr>
            <a:srgbClr val="A4A3A4"/>
          </p15:clr>
        </p15:guide>
        <p15:guide id="2" pos="52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AE"/>
    <a:srgbClr val="0E73B9"/>
    <a:srgbClr val="3E6D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27" autoAdjust="0"/>
  </p:normalViewPr>
  <p:slideViewPr>
    <p:cSldViewPr snapToGrid="0" showGuides="1">
      <p:cViewPr>
        <p:scale>
          <a:sx n="100" d="100"/>
          <a:sy n="100" d="100"/>
        </p:scale>
        <p:origin x="-200" y="-80"/>
      </p:cViewPr>
      <p:guideLst>
        <p:guide orient="horz" pos="4319"/>
        <p:guide pos="5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-372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notesMaster" Target="notesMasters/notesMaster1.xml"/><Relationship Id="rId38" Type="http://schemas.openxmlformats.org/officeDocument/2006/relationships/handoutMaster" Target="handoutMasters/handout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F970658-66B5-469B-B9FF-CB31A94C8544}" type="doc">
      <dgm:prSet loTypeId="urn:microsoft.com/office/officeart/2005/8/layout/hList3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E"/>
        </a:p>
      </dgm:t>
    </dgm:pt>
    <dgm:pt modelId="{6DA9EE9F-3090-437E-ADE3-78CDEB9835EB}">
      <dgm:prSet phldrT="[Text]"/>
      <dgm:spPr/>
      <dgm:t>
        <a:bodyPr/>
        <a:lstStyle/>
        <a:p>
          <a:r>
            <a:rPr lang="en-IE" dirty="0" smtClean="0"/>
            <a:t>Assessment Framework Recommendations</a:t>
          </a:r>
        </a:p>
      </dgm:t>
    </dgm:pt>
    <dgm:pt modelId="{DC39E44A-2ADB-4A08-AA45-B630AA306037}" type="parTrans" cxnId="{AAD19496-A9AF-4320-9A7F-1C333C5C2984}">
      <dgm:prSet/>
      <dgm:spPr/>
      <dgm:t>
        <a:bodyPr/>
        <a:lstStyle/>
        <a:p>
          <a:endParaRPr lang="en-IE"/>
        </a:p>
      </dgm:t>
    </dgm:pt>
    <dgm:pt modelId="{4CB1980E-E0E2-414A-A331-533E8580596F}" type="sibTrans" cxnId="{AAD19496-A9AF-4320-9A7F-1C333C5C2984}">
      <dgm:prSet/>
      <dgm:spPr/>
      <dgm:t>
        <a:bodyPr/>
        <a:lstStyle/>
        <a:p>
          <a:endParaRPr lang="en-IE"/>
        </a:p>
      </dgm:t>
    </dgm:pt>
    <dgm:pt modelId="{2A8FA432-EF3D-4705-B7DE-38131D60B14C}">
      <dgm:prSet phldrT="[Text]"/>
      <dgm:spPr/>
      <dgm:t>
        <a:bodyPr/>
        <a:lstStyle/>
        <a:p>
          <a:r>
            <a:rPr lang="en-IE" dirty="0" smtClean="0"/>
            <a:t>Graduate attributes</a:t>
          </a:r>
          <a:endParaRPr lang="en-IE" dirty="0"/>
        </a:p>
      </dgm:t>
    </dgm:pt>
    <dgm:pt modelId="{C76FDF73-42BB-48D3-872E-66D3D223EEFC}" type="parTrans" cxnId="{A42233CE-6C66-4C77-93D1-23DE0C396650}">
      <dgm:prSet/>
      <dgm:spPr/>
      <dgm:t>
        <a:bodyPr/>
        <a:lstStyle/>
        <a:p>
          <a:endParaRPr lang="en-IE"/>
        </a:p>
      </dgm:t>
    </dgm:pt>
    <dgm:pt modelId="{B2FD7C18-79C2-43B7-8048-C70D895E4B15}" type="sibTrans" cxnId="{A42233CE-6C66-4C77-93D1-23DE0C396650}">
      <dgm:prSet/>
      <dgm:spPr/>
      <dgm:t>
        <a:bodyPr/>
        <a:lstStyle/>
        <a:p>
          <a:endParaRPr lang="en-IE"/>
        </a:p>
      </dgm:t>
    </dgm:pt>
    <dgm:pt modelId="{8EAFAAE1-6955-4DAF-9DB0-8983347F4E22}">
      <dgm:prSet phldrT="[Text]"/>
      <dgm:spPr/>
      <dgm:t>
        <a:bodyPr/>
        <a:lstStyle/>
        <a:p>
          <a:r>
            <a:rPr lang="en-IE" dirty="0" smtClean="0"/>
            <a:t>Programme approach</a:t>
          </a:r>
          <a:endParaRPr lang="en-IE" dirty="0"/>
        </a:p>
      </dgm:t>
    </dgm:pt>
    <dgm:pt modelId="{77FDBB26-FA95-4EC4-BBB0-F85162337544}" type="parTrans" cxnId="{5C4F8A89-91BE-43DE-8681-306C6D4A7472}">
      <dgm:prSet/>
      <dgm:spPr/>
      <dgm:t>
        <a:bodyPr/>
        <a:lstStyle/>
        <a:p>
          <a:endParaRPr lang="en-IE"/>
        </a:p>
      </dgm:t>
    </dgm:pt>
    <dgm:pt modelId="{46F42157-8C7F-4983-A4CF-1ED88072BAA5}" type="sibTrans" cxnId="{5C4F8A89-91BE-43DE-8681-306C6D4A7472}">
      <dgm:prSet/>
      <dgm:spPr/>
      <dgm:t>
        <a:bodyPr/>
        <a:lstStyle/>
        <a:p>
          <a:endParaRPr lang="en-IE"/>
        </a:p>
      </dgm:t>
    </dgm:pt>
    <dgm:pt modelId="{36571931-F7E2-2645-9A87-F7066E120352}">
      <dgm:prSet phldrT="[Text]"/>
      <dgm:spPr/>
      <dgm:t>
        <a:bodyPr/>
        <a:lstStyle/>
        <a:p>
          <a:r>
            <a:rPr lang="en-IE" dirty="0" smtClean="0"/>
            <a:t>Range of assessment </a:t>
          </a:r>
          <a:endParaRPr lang="en-IE" dirty="0"/>
        </a:p>
      </dgm:t>
    </dgm:pt>
    <dgm:pt modelId="{B0400C89-659A-E941-8BB6-65201A75DBF8}" type="parTrans" cxnId="{56737BA2-C77E-3E4D-BAF5-F58EF203038A}">
      <dgm:prSet/>
      <dgm:spPr/>
      <dgm:t>
        <a:bodyPr/>
        <a:lstStyle/>
        <a:p>
          <a:endParaRPr lang="en-US"/>
        </a:p>
      </dgm:t>
    </dgm:pt>
    <dgm:pt modelId="{CF2AA5A4-FCD4-AB4B-92D0-A7605791F677}" type="sibTrans" cxnId="{56737BA2-C77E-3E4D-BAF5-F58EF203038A}">
      <dgm:prSet/>
      <dgm:spPr/>
      <dgm:t>
        <a:bodyPr/>
        <a:lstStyle/>
        <a:p>
          <a:endParaRPr lang="en-US"/>
        </a:p>
      </dgm:t>
    </dgm:pt>
    <dgm:pt modelId="{16453C2E-FCFD-4F8E-A753-F3F0F64641A7}" type="pres">
      <dgm:prSet presAssocID="{1F970658-66B5-469B-B9FF-CB31A94C85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DC346DC-988C-4F98-B6B6-9B2C7ED2BA17}" type="pres">
      <dgm:prSet presAssocID="{6DA9EE9F-3090-437E-ADE3-78CDEB9835EB}" presName="roof" presStyleLbl="dkBgShp" presStyleIdx="0" presStyleCnt="2" custScaleY="73341" custLinFactNeighborX="-2779" custLinFactNeighborY="-18498"/>
      <dgm:spPr/>
      <dgm:t>
        <a:bodyPr/>
        <a:lstStyle/>
        <a:p>
          <a:endParaRPr lang="en-IE"/>
        </a:p>
      </dgm:t>
    </dgm:pt>
    <dgm:pt modelId="{01B534EF-A6E5-4781-AD16-9D9392332D56}" type="pres">
      <dgm:prSet presAssocID="{6DA9EE9F-3090-437E-ADE3-78CDEB9835EB}" presName="pillars" presStyleCnt="0"/>
      <dgm:spPr/>
      <dgm:t>
        <a:bodyPr/>
        <a:lstStyle/>
        <a:p>
          <a:endParaRPr lang="en-US"/>
        </a:p>
      </dgm:t>
    </dgm:pt>
    <dgm:pt modelId="{34D4E2ED-5A8E-47D9-909C-E6EFFC6A7694}" type="pres">
      <dgm:prSet presAssocID="{6DA9EE9F-3090-437E-ADE3-78CDEB9835EB}" presName="pillar1" presStyleLbl="node1" presStyleIdx="0" presStyleCnt="3" custScaleX="62329" custScaleY="52001" custLinFactNeighborX="1488" custLinFactNeighborY="208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4D917C9-E168-4FE7-AA03-C274B0A303CC}" type="pres">
      <dgm:prSet presAssocID="{8EAFAAE1-6955-4DAF-9DB0-8983347F4E22}" presName="pillarX" presStyleLbl="node1" presStyleIdx="1" presStyleCnt="3" custScaleX="59698" custScaleY="52581" custLinFactNeighborX="-253" custLinFactNeighborY="16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40D2F3-0AF9-2B4E-A271-A2D86B8F7096}" type="pres">
      <dgm:prSet presAssocID="{36571931-F7E2-2645-9A87-F7066E120352}" presName="pillarX" presStyleLbl="node1" presStyleIdx="2" presStyleCnt="3" custScaleX="66115" custScaleY="53302" custLinFactNeighborX="1332" custLinFactNeighborY="2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E2AEEB-BE9F-4285-BD5B-201A600F0A45}" type="pres">
      <dgm:prSet presAssocID="{6DA9EE9F-3090-437E-ADE3-78CDEB9835EB}" presName="base" presStyleLbl="dkBgShp" presStyleIdx="1" presStyleCnt="2" custAng="0" custLinFactY="-351163" custLinFactNeighborX="-12122" custLinFactNeighborY="-400000"/>
      <dgm:spPr/>
      <dgm:t>
        <a:bodyPr/>
        <a:lstStyle/>
        <a:p>
          <a:endParaRPr lang="en-IE"/>
        </a:p>
      </dgm:t>
    </dgm:pt>
  </dgm:ptLst>
  <dgm:cxnLst>
    <dgm:cxn modelId="{5C4F8A89-91BE-43DE-8681-306C6D4A7472}" srcId="{6DA9EE9F-3090-437E-ADE3-78CDEB9835EB}" destId="{8EAFAAE1-6955-4DAF-9DB0-8983347F4E22}" srcOrd="1" destOrd="0" parTransId="{77FDBB26-FA95-4EC4-BBB0-F85162337544}" sibTransId="{46F42157-8C7F-4983-A4CF-1ED88072BAA5}"/>
    <dgm:cxn modelId="{8DC278CE-74A1-984A-B594-C34E0CB99829}" type="presOf" srcId="{36571931-F7E2-2645-9A87-F7066E120352}" destId="{A840D2F3-0AF9-2B4E-A271-A2D86B8F7096}" srcOrd="0" destOrd="0" presId="urn:microsoft.com/office/officeart/2005/8/layout/hList3"/>
    <dgm:cxn modelId="{A42233CE-6C66-4C77-93D1-23DE0C396650}" srcId="{6DA9EE9F-3090-437E-ADE3-78CDEB9835EB}" destId="{2A8FA432-EF3D-4705-B7DE-38131D60B14C}" srcOrd="0" destOrd="0" parTransId="{C76FDF73-42BB-48D3-872E-66D3D223EEFC}" sibTransId="{B2FD7C18-79C2-43B7-8048-C70D895E4B15}"/>
    <dgm:cxn modelId="{AAD19496-A9AF-4320-9A7F-1C333C5C2984}" srcId="{1F970658-66B5-469B-B9FF-CB31A94C8544}" destId="{6DA9EE9F-3090-437E-ADE3-78CDEB9835EB}" srcOrd="0" destOrd="0" parTransId="{DC39E44A-2ADB-4A08-AA45-B630AA306037}" sibTransId="{4CB1980E-E0E2-414A-A331-533E8580596F}"/>
    <dgm:cxn modelId="{59901921-84E9-714A-93AA-08FCC0330A41}" type="presOf" srcId="{6DA9EE9F-3090-437E-ADE3-78CDEB9835EB}" destId="{1DC346DC-988C-4F98-B6B6-9B2C7ED2BA17}" srcOrd="0" destOrd="0" presId="urn:microsoft.com/office/officeart/2005/8/layout/hList3"/>
    <dgm:cxn modelId="{ED51E779-A963-1B49-B8A8-48B0EC3220D8}" type="presOf" srcId="{8EAFAAE1-6955-4DAF-9DB0-8983347F4E22}" destId="{84D917C9-E168-4FE7-AA03-C274B0A303CC}" srcOrd="0" destOrd="0" presId="urn:microsoft.com/office/officeart/2005/8/layout/hList3"/>
    <dgm:cxn modelId="{CF023C20-BD7B-5D48-B3D3-8CEF04019D39}" type="presOf" srcId="{1F970658-66B5-469B-B9FF-CB31A94C8544}" destId="{16453C2E-FCFD-4F8E-A753-F3F0F64641A7}" srcOrd="0" destOrd="0" presId="urn:microsoft.com/office/officeart/2005/8/layout/hList3"/>
    <dgm:cxn modelId="{56737BA2-C77E-3E4D-BAF5-F58EF203038A}" srcId="{6DA9EE9F-3090-437E-ADE3-78CDEB9835EB}" destId="{36571931-F7E2-2645-9A87-F7066E120352}" srcOrd="2" destOrd="0" parTransId="{B0400C89-659A-E941-8BB6-65201A75DBF8}" sibTransId="{CF2AA5A4-FCD4-AB4B-92D0-A7605791F677}"/>
    <dgm:cxn modelId="{99A15056-2F2B-E44B-B30A-3D75D25FE693}" type="presOf" srcId="{2A8FA432-EF3D-4705-B7DE-38131D60B14C}" destId="{34D4E2ED-5A8E-47D9-909C-E6EFFC6A7694}" srcOrd="0" destOrd="0" presId="urn:microsoft.com/office/officeart/2005/8/layout/hList3"/>
    <dgm:cxn modelId="{FEE35CA7-3AD6-2B4E-AA3B-8EEA80564B28}" type="presParOf" srcId="{16453C2E-FCFD-4F8E-A753-F3F0F64641A7}" destId="{1DC346DC-988C-4F98-B6B6-9B2C7ED2BA17}" srcOrd="0" destOrd="0" presId="urn:microsoft.com/office/officeart/2005/8/layout/hList3"/>
    <dgm:cxn modelId="{9315FACF-19AE-C54B-BA92-89E2B342149E}" type="presParOf" srcId="{16453C2E-FCFD-4F8E-A753-F3F0F64641A7}" destId="{01B534EF-A6E5-4781-AD16-9D9392332D56}" srcOrd="1" destOrd="0" presId="urn:microsoft.com/office/officeart/2005/8/layout/hList3"/>
    <dgm:cxn modelId="{CDD5AB97-8816-3E4E-9B01-5A4872F6A7FE}" type="presParOf" srcId="{01B534EF-A6E5-4781-AD16-9D9392332D56}" destId="{34D4E2ED-5A8E-47D9-909C-E6EFFC6A7694}" srcOrd="0" destOrd="0" presId="urn:microsoft.com/office/officeart/2005/8/layout/hList3"/>
    <dgm:cxn modelId="{53CB298E-BD85-7B45-9C47-63748CCDC9E5}" type="presParOf" srcId="{01B534EF-A6E5-4781-AD16-9D9392332D56}" destId="{84D917C9-E168-4FE7-AA03-C274B0A303CC}" srcOrd="1" destOrd="0" presId="urn:microsoft.com/office/officeart/2005/8/layout/hList3"/>
    <dgm:cxn modelId="{5B53517B-3584-7F40-A4B7-51E3C3E38644}" type="presParOf" srcId="{01B534EF-A6E5-4781-AD16-9D9392332D56}" destId="{A840D2F3-0AF9-2B4E-A271-A2D86B8F7096}" srcOrd="2" destOrd="0" presId="urn:microsoft.com/office/officeart/2005/8/layout/hList3"/>
    <dgm:cxn modelId="{C68055DC-D8F1-AD43-BE3C-52DE716CA1C8}" type="presParOf" srcId="{16453C2E-FCFD-4F8E-A753-F3F0F64641A7}" destId="{77E2AEEB-BE9F-4285-BD5B-201A600F0A45}" srcOrd="2" destOrd="0" presId="urn:microsoft.com/office/officeart/2005/8/layout/hList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C346DC-988C-4F98-B6B6-9B2C7ED2BA17}">
      <dsp:nvSpPr>
        <dsp:cNvPr id="0" name=""/>
        <dsp:cNvSpPr/>
      </dsp:nvSpPr>
      <dsp:spPr>
        <a:xfrm>
          <a:off x="0" y="0"/>
          <a:ext cx="7962472" cy="108625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400" kern="1200" dirty="0" smtClean="0"/>
            <a:t>Assessment Framework Recommendations</a:t>
          </a:r>
        </a:p>
      </dsp:txBody>
      <dsp:txXfrm>
        <a:off x="0" y="0"/>
        <a:ext cx="7962472" cy="1086257"/>
      </dsp:txXfrm>
    </dsp:sp>
    <dsp:sp modelId="{34D4E2ED-5A8E-47D9-909C-E6EFFC6A7694}">
      <dsp:nvSpPr>
        <dsp:cNvPr id="0" name=""/>
        <dsp:cNvSpPr/>
      </dsp:nvSpPr>
      <dsp:spPr>
        <a:xfrm>
          <a:off x="64916" y="2193735"/>
          <a:ext cx="2636556" cy="16173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700" kern="1200" dirty="0" smtClean="0"/>
            <a:t>Graduate attributes</a:t>
          </a:r>
          <a:endParaRPr lang="en-IE" sz="3700" kern="1200" dirty="0"/>
        </a:p>
      </dsp:txBody>
      <dsp:txXfrm>
        <a:off x="64916" y="2193735"/>
        <a:ext cx="2636556" cy="1617397"/>
      </dsp:txXfrm>
    </dsp:sp>
    <dsp:sp modelId="{84D917C9-E168-4FE7-AA03-C274B0A303CC}">
      <dsp:nvSpPr>
        <dsp:cNvPr id="0" name=""/>
        <dsp:cNvSpPr/>
      </dsp:nvSpPr>
      <dsp:spPr>
        <a:xfrm>
          <a:off x="2627827" y="2172212"/>
          <a:ext cx="2525263" cy="1635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700" kern="1200" dirty="0" smtClean="0"/>
            <a:t>Programme approach</a:t>
          </a:r>
          <a:endParaRPr lang="en-IE" sz="3700" kern="1200" dirty="0"/>
        </a:p>
      </dsp:txBody>
      <dsp:txXfrm>
        <a:off x="2627827" y="2172212"/>
        <a:ext cx="2525263" cy="1635437"/>
      </dsp:txXfrm>
    </dsp:sp>
    <dsp:sp modelId="{A840D2F3-0AF9-2B4E-A271-A2D86B8F7096}">
      <dsp:nvSpPr>
        <dsp:cNvPr id="0" name=""/>
        <dsp:cNvSpPr/>
      </dsp:nvSpPr>
      <dsp:spPr>
        <a:xfrm>
          <a:off x="5165765" y="2172196"/>
          <a:ext cx="2796706" cy="165786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700" kern="1200" dirty="0" smtClean="0"/>
            <a:t>Range of assessment </a:t>
          </a:r>
          <a:endParaRPr lang="en-IE" sz="3700" kern="1200" dirty="0"/>
        </a:p>
      </dsp:txBody>
      <dsp:txXfrm>
        <a:off x="5165765" y="2172196"/>
        <a:ext cx="2796706" cy="1657863"/>
      </dsp:txXfrm>
    </dsp:sp>
    <dsp:sp modelId="{77E2AEEB-BE9F-4285-BD5B-201A600F0A45}">
      <dsp:nvSpPr>
        <dsp:cNvPr id="0" name=""/>
        <dsp:cNvSpPr/>
      </dsp:nvSpPr>
      <dsp:spPr>
        <a:xfrm>
          <a:off x="0" y="1896760"/>
          <a:ext cx="7962472" cy="3455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206C9B-234F-439B-B128-584DED2BEC9A}" type="datetimeFigureOut">
              <a:rPr lang="en-IE" smtClean="0"/>
              <a:t>02/11/16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300F2-F6D1-4A1C-BE0A-B0FCBD67D45B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67143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281" y="4715154"/>
            <a:ext cx="4865156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969897" y="9430307"/>
            <a:ext cx="827778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fld id="{49DD4D23-C98A-435E-AE88-9061F8349B0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033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D4D23-C98A-435E-AE88-9061F8349B0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12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5"/>
            <a:ext cx="7500939" cy="554850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394175"/>
            <a:ext cx="7500938" cy="361800"/>
          </a:xfrm>
        </p:spPr>
        <p:txBody>
          <a:bodyPr/>
          <a:lstStyle>
            <a:lvl1pPr marL="0" indent="0" algn="l">
              <a:buNone/>
              <a:defRPr sz="14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828675" y="5386500"/>
            <a:ext cx="4679325" cy="979374"/>
          </a:xfrm>
        </p:spPr>
        <p:txBody>
          <a:bodyPr/>
          <a:lstStyle>
            <a:lvl1pPr>
              <a:spcBef>
                <a:spcPts val="0"/>
              </a:spcBef>
              <a:defRPr sz="1400">
                <a:solidFill>
                  <a:srgbClr val="005EAE"/>
                </a:solidFill>
              </a:defRPr>
            </a:lvl1pPr>
            <a:lvl2pPr marL="0" indent="0">
              <a:spcBef>
                <a:spcPts val="0"/>
              </a:spcBef>
              <a:buNone/>
              <a:defRPr sz="1400">
                <a:solidFill>
                  <a:schemeClr val="accent2"/>
                </a:solidFill>
              </a:defRPr>
            </a:lvl2pPr>
            <a:lvl3pPr marL="0" indent="0">
              <a:spcBef>
                <a:spcPts val="567"/>
              </a:spcBef>
              <a:buNone/>
              <a:defRPr sz="1400">
                <a:solidFill>
                  <a:schemeClr val="accent2"/>
                </a:solidFill>
              </a:defRPr>
            </a:lvl3pPr>
            <a:lvl4pPr>
              <a:spcBef>
                <a:spcPts val="0"/>
              </a:spcBef>
              <a:defRPr sz="1400">
                <a:solidFill>
                  <a:schemeClr val="bg1"/>
                </a:solidFill>
              </a:defRPr>
            </a:lvl4pPr>
            <a:lvl5pPr>
              <a:spcBef>
                <a:spcPts val="0"/>
              </a:spcBef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279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6429343" y="453682"/>
            <a:ext cx="2557084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223804"/>
            <a:ext cx="2420786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fld id="{943CDC41-91DC-40C5-A6E8-3DCFB630068E}" type="datetimeFigureOut">
              <a:rPr lang="en-SG" smtClean="0"/>
              <a:t>02/11/16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373605"/>
            <a:ext cx="2420786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061D92E-BCDD-419F-B35D-7777CF0EF57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1213310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881075"/>
            <a:ext cx="7500938" cy="4040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00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939200" y="1943100"/>
            <a:ext cx="4204800" cy="4343400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5" y="1905000"/>
            <a:ext cx="3819525" cy="3987688"/>
          </a:xfrm>
        </p:spPr>
        <p:txBody>
          <a:bodyPr/>
          <a:lstStyle>
            <a:lvl1pPr marL="238125" indent="-238125">
              <a:spcBef>
                <a:spcPts val="850"/>
              </a:spcBef>
              <a:buClr>
                <a:schemeClr val="tx2"/>
              </a:buClr>
              <a:buFont typeface="Calibri" panose="020F0502020204030204" pitchFamily="34" charset="0"/>
              <a:buChar char="–"/>
              <a:defRPr sz="1400" b="0"/>
            </a:lvl1pPr>
            <a:lvl2pPr marL="503238" indent="-207963">
              <a:spcBef>
                <a:spcPts val="0"/>
              </a:spcBef>
              <a:spcAft>
                <a:spcPts val="567"/>
              </a:spcAft>
              <a:defRPr sz="1400" b="0"/>
            </a:lvl2pPr>
            <a:lvl3pPr>
              <a:defRPr sz="1400" b="0"/>
            </a:lvl3pPr>
            <a:lvl4pPr>
              <a:defRPr sz="1400" b="0"/>
            </a:lvl4pPr>
            <a:lvl5pPr>
              <a:defRPr sz="1400" b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368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5835"/>
            <a:ext cx="9144000" cy="4850665"/>
          </a:xfrm>
          <a:solidFill>
            <a:schemeClr val="accent4"/>
          </a:solidFill>
        </p:spPr>
        <p:txBody>
          <a:bodyPr tIns="0" anchor="ctr" anchorCtr="0"/>
          <a:lstStyle>
            <a:lvl1pPr algn="ctr">
              <a:defRPr sz="1600" b="0">
                <a:solidFill>
                  <a:schemeClr val="accent3"/>
                </a:solidFill>
              </a:defRPr>
            </a:lvl1pPr>
          </a:lstStyle>
          <a:p>
            <a:r>
              <a:rPr lang="en-GB" dirty="0" smtClean="0"/>
              <a:t>IMAGE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07144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17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715200"/>
            <a:ext cx="7500939" cy="554850"/>
          </a:xfrm>
        </p:spPr>
        <p:txBody>
          <a:bodyPr/>
          <a:lstStyle>
            <a:lvl1pPr algn="l">
              <a:defRPr sz="4200"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132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87723"/>
            <a:ext cx="4636800" cy="123926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789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EA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743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2 Column Content 20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28676" y="1881075"/>
            <a:ext cx="7527924" cy="3643425"/>
          </a:xfrm>
        </p:spPr>
        <p:txBody>
          <a:bodyPr/>
          <a:lstStyle>
            <a:lvl1pPr marL="0" indent="0" rtl="0">
              <a:spcBef>
                <a:spcPts val="900"/>
              </a:spcBef>
              <a:buClr>
                <a:schemeClr val="tx2"/>
              </a:buClr>
              <a:buSzPts val="2000"/>
              <a:buFont typeface="Arial"/>
              <a:buNone/>
              <a:defRPr sz="2000" b="1"/>
            </a:lvl1pPr>
            <a:lvl2pPr marL="625475" indent="-233363" rtl="0">
              <a:buSzPts val="2000"/>
              <a:buFont typeface="Minion Pro"/>
              <a:buChar char="‒"/>
              <a:defRPr sz="2000"/>
            </a:lvl2pPr>
            <a:lvl3pPr marL="912813" indent="-222250" rtl="0">
              <a:buSzPts val="2000"/>
              <a:buFont typeface="Arial"/>
              <a:buChar char="»"/>
              <a:defRPr sz="2000"/>
            </a:lvl3pPr>
            <a:lvl4pPr marL="1128713" indent="-190500">
              <a:defRPr sz="2000"/>
            </a:lvl4pPr>
            <a:lvl5pPr marL="1439863" indent="-185738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5819775"/>
            <a:ext cx="9144000" cy="1036637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endParaRPr lang="en-GB" sz="100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6046348"/>
            <a:ext cx="2060224" cy="550631"/>
          </a:xfrm>
          <a:prstGeom prst="rect">
            <a:avLst/>
          </a:prstGeom>
        </p:spPr>
      </p:pic>
      <p:sp>
        <p:nvSpPr>
          <p:cNvPr id="9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914400"/>
            <a:ext cx="7500938" cy="276225"/>
          </a:xfrm>
        </p:spPr>
        <p:txBody>
          <a:bodyPr/>
          <a:lstStyle>
            <a:lvl1pPr>
              <a:defRPr sz="1400" b="0">
                <a:solidFill>
                  <a:srgbClr val="005EAE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76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392" y="6305734"/>
            <a:ext cx="5410200" cy="3048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Bridge21, Centre for Research in IT in Education , Trinity College Dublin</a:t>
            </a:r>
          </a:p>
          <a:p>
            <a:pPr>
              <a:defRPr/>
            </a:pPr>
            <a:r>
              <a:rPr lang="en-US" dirty="0" smtClean="0"/>
              <a:t>(01) 896 1397 | info@bridge21.ie | www.bridge21.ie 		p-</a:t>
            </a:r>
            <a:fld id="{1113C79B-9C40-4B70-B98A-F203DAC40603}" type="slidenum">
              <a:rPr lang="en-US" smtClean="0"/>
              <a:pPr>
                <a:defRPr/>
              </a:pPr>
              <a:t>‹#›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845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6"/>
            <a:ext cx="9148763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  <a:prstGeom prst="rect">
            <a:avLst/>
          </a:prstGeom>
        </p:spPr>
        <p:txBody>
          <a:bodyPr/>
          <a:lstStyle/>
          <a:p>
            <a:fld id="{943CDC41-91DC-40C5-A6E8-3DCFB630068E}" type="datetimeFigureOut">
              <a:rPr lang="en-SG" smtClean="0"/>
              <a:t>02/11/16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061D92E-BCDD-419F-B35D-7777CF0EF574}" type="slidenum">
              <a:rPr lang="en-SG" smtClean="0"/>
              <a:t>‹#›</a:t>
            </a:fld>
            <a:endParaRPr lang="en-SG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5490225" y="467785"/>
            <a:ext cx="3656410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026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5616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675" y="1871551"/>
            <a:ext cx="7500938" cy="409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0" y="6498000"/>
            <a:ext cx="9144000" cy="360000"/>
          </a:xfrm>
          <a:prstGeom prst="rect">
            <a:avLst/>
          </a:prstGeom>
          <a:solidFill>
            <a:srgbClr val="005EAE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727075" indent="0" algn="l"/>
            <a:r>
              <a:rPr lang="en-GB" sz="1000" b="1" dirty="0" smtClean="0"/>
              <a:t>Trinity College Dublin, </a:t>
            </a:r>
            <a:r>
              <a:rPr lang="en-GB" sz="1000" dirty="0" smtClean="0"/>
              <a:t>The University of Dublin</a:t>
            </a:r>
            <a:endParaRPr lang="en-GB" sz="10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71232" y="6453972"/>
            <a:ext cx="804672" cy="367452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66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8" r:id="rId4"/>
    <p:sldLayoutId id="2147483659" r:id="rId5"/>
    <p:sldLayoutId id="2147483654" r:id="rId6"/>
    <p:sldLayoutId id="2147483661" r:id="rId7"/>
    <p:sldLayoutId id="2147483662" r:id="rId8"/>
    <p:sldLayoutId id="2147483663" r:id="rId9"/>
    <p:sldLayoutId id="2147483668" r:id="rId1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E73B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17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17500" indent="-31750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68325" indent="-222250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784225" indent="-201613" algn="l" defTabSz="914400" rtl="0" eaLnBrk="1" latinLnBrk="0" hangingPunct="1">
        <a:spcBef>
          <a:spcPts val="1134"/>
        </a:spcBef>
        <a:buClr>
          <a:schemeClr val="tx2"/>
        </a:buClr>
        <a:buFont typeface="Minion Pro" pitchFamily="18" charset="0"/>
        <a:buChar char="‒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0125" indent="-185738" algn="l" defTabSz="914400" rtl="0" eaLnBrk="1" latinLnBrk="0" hangingPunct="1">
        <a:spcBef>
          <a:spcPts val="1134"/>
        </a:spcBef>
        <a:buClr>
          <a:schemeClr val="tx2"/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hyperlink" Target="https://www.youtube.com/watch?v=OMQdwZVEcYc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s://www.youtube.com/watch?v=OMQdwZVEcYc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jpeg"/><Relationship Id="rId9" Type="http://schemas.openxmlformats.org/officeDocument/2006/relationships/hyperlink" Target="https://drive.google.com/file/d/0B2uZ6gdMEflqY0QtQXJ0MF93LW8/view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hyperlink" Target="http://www.open.ac.uk/opencetl/sites/www.open.ac.uk.opencetl/files/files/ecms/web-content/Knight-(2007)-Fostering-and-assessing-wicked-competences.pdf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674" y="3819974"/>
            <a:ext cx="7500939" cy="802825"/>
          </a:xfrm>
        </p:spPr>
        <p:txBody>
          <a:bodyPr/>
          <a:lstStyle/>
          <a:p>
            <a:r>
              <a:rPr lang="en-GB" dirty="0" smtClean="0"/>
              <a:t>Dr Ciara O’Farrell</a:t>
            </a:r>
            <a:br>
              <a:rPr lang="en-GB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Keynote 1: Creating </a:t>
            </a:r>
            <a:r>
              <a:rPr lang="en-US" dirty="0"/>
              <a:t>an Institutional Framework for Assessment </a:t>
            </a:r>
            <a:r>
              <a:rPr lang="en-US" dirty="0" smtClean="0"/>
              <a:t>OF, FOR </a:t>
            </a:r>
            <a:r>
              <a:rPr lang="en-US" dirty="0"/>
              <a:t>and </a:t>
            </a:r>
            <a:r>
              <a:rPr lang="en-US" dirty="0" smtClean="0"/>
              <a:t>AS, </a:t>
            </a:r>
            <a:r>
              <a:rPr lang="en-US" dirty="0"/>
              <a:t>Learning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8675" y="4711700"/>
            <a:ext cx="7500938" cy="647700"/>
          </a:xfrm>
        </p:spPr>
        <p:txBody>
          <a:bodyPr/>
          <a:lstStyle/>
          <a:p>
            <a:r>
              <a:rPr lang="en-GB" sz="2400" dirty="0" smtClean="0"/>
              <a:t>Dr Ciara O’Farrell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2"/>
            <a:r>
              <a:rPr lang="en-GB" dirty="0" smtClean="0"/>
              <a:t>Date 27/10/16</a:t>
            </a:r>
          </a:p>
          <a:p>
            <a:pPr lvl="2"/>
            <a:r>
              <a:rPr lang="en-GB" dirty="0" smtClean="0"/>
              <a:t>LIN conference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4338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Graduate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 smtClean="0"/>
          </a:p>
          <a:p>
            <a:r>
              <a:rPr lang="en-US" b="0" dirty="0" smtClean="0"/>
              <a:t>What do you think are the most important </a:t>
            </a:r>
            <a:r>
              <a:rPr lang="en-US" b="0" dirty="0"/>
              <a:t>skills, competencies and behaviours that graduates </a:t>
            </a:r>
            <a:r>
              <a:rPr lang="en-US" b="0" dirty="0" smtClean="0"/>
              <a:t>should possess </a:t>
            </a:r>
            <a:r>
              <a:rPr lang="en-US" b="0" dirty="0"/>
              <a:t>upon completion of their undergraduate </a:t>
            </a:r>
            <a:r>
              <a:rPr lang="en-US" b="0" dirty="0" smtClean="0"/>
              <a:t>studies? </a:t>
            </a:r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6823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945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7711" y="200025"/>
            <a:ext cx="3710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dirty="0" smtClean="0"/>
              <a:t>Graduate Attributes : </a:t>
            </a:r>
          </a:p>
          <a:p>
            <a:r>
              <a:rPr lang="en-IE" dirty="0" smtClean="0"/>
              <a:t>Approved by Council 8 June </a:t>
            </a:r>
            <a:endParaRPr lang="en-IE" dirty="0"/>
          </a:p>
        </p:txBody>
      </p:sp>
      <p:sp>
        <p:nvSpPr>
          <p:cNvPr id="5" name="TextBox 4"/>
          <p:cNvSpPr txBox="1"/>
          <p:nvPr/>
        </p:nvSpPr>
        <p:spPr>
          <a:xfrm>
            <a:off x="7702827" y="6468895"/>
            <a:ext cx="92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5940468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Desired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488" y="1857282"/>
            <a:ext cx="7500938" cy="4096800"/>
          </a:xfrm>
        </p:spPr>
        <p:txBody>
          <a:bodyPr/>
          <a:lstStyle/>
          <a:p>
            <a:r>
              <a:rPr lang="en-IE" b="0" dirty="0"/>
              <a:t>Universities should teach students ‘to think and to reason and to compare and to discriminate and to analyse.’ (Cardinal Newman, 1852</a:t>
            </a:r>
            <a:r>
              <a:rPr lang="en-IE" b="0" dirty="0" smtClean="0"/>
              <a:t>). </a:t>
            </a:r>
          </a:p>
          <a:p>
            <a:r>
              <a:rPr lang="en-IE" b="0" dirty="0" smtClean="0"/>
              <a:t>Knowledge</a:t>
            </a:r>
            <a:r>
              <a:rPr lang="en-IE" b="0" dirty="0"/>
              <a:t>; intellect; willingness to learn; </a:t>
            </a:r>
            <a:r>
              <a:rPr lang="en-IE" b="0" dirty="0" smtClean="0"/>
              <a:t>self­management </a:t>
            </a:r>
            <a:r>
              <a:rPr lang="en-IE" b="0" dirty="0"/>
              <a:t>skills; communication skills; team­working; and interpersonal </a:t>
            </a:r>
            <a:r>
              <a:rPr lang="en-IE" b="0" dirty="0" smtClean="0"/>
              <a:t>skills </a:t>
            </a:r>
            <a:r>
              <a:rPr lang="en-IE" b="0" dirty="0"/>
              <a:t>(</a:t>
            </a:r>
            <a:r>
              <a:rPr lang="en-IE" b="0" dirty="0" smtClean="0"/>
              <a:t>Lee </a:t>
            </a:r>
            <a:r>
              <a:rPr lang="en-IE" b="0" dirty="0"/>
              <a:t>Harvey and </a:t>
            </a:r>
            <a:r>
              <a:rPr lang="en-IE" b="0" dirty="0" smtClean="0"/>
              <a:t>colleagues, 1997). </a:t>
            </a:r>
            <a:endParaRPr lang="en-IE" b="0" dirty="0"/>
          </a:p>
          <a:p>
            <a:r>
              <a:rPr lang="en-IE" b="0" dirty="0"/>
              <a:t>E</a:t>
            </a:r>
            <a:r>
              <a:rPr lang="en-IE" b="0" dirty="0" smtClean="0"/>
              <a:t>nquiry</a:t>
            </a:r>
            <a:r>
              <a:rPr lang="en-IE" b="0" dirty="0"/>
              <a:t>; critical thinking, problem­solving, curiosity, teamworking, leadership; the ability to work across disciplines; ethical practice and communication skills </a:t>
            </a:r>
            <a:r>
              <a:rPr lang="en-IE" b="0" dirty="0" smtClean="0"/>
              <a:t>(</a:t>
            </a:r>
            <a:r>
              <a:rPr lang="en-IE" b="0" dirty="0"/>
              <a:t>European </a:t>
            </a:r>
            <a:r>
              <a:rPr lang="en-IE" b="0" dirty="0" smtClean="0"/>
              <a:t>researchers: Knight, </a:t>
            </a:r>
            <a:r>
              <a:rPr lang="en-IE" b="0" dirty="0"/>
              <a:t>2003).</a:t>
            </a:r>
          </a:p>
          <a:p>
            <a:r>
              <a:rPr lang="en-IE" b="0" dirty="0" smtClean="0"/>
              <a:t>Gardner’s </a:t>
            </a:r>
            <a:r>
              <a:rPr lang="en-IE" b="0" dirty="0"/>
              <a:t>‘5 minds for the </a:t>
            </a:r>
            <a:r>
              <a:rPr lang="en-IE" b="0" dirty="0" smtClean="0"/>
              <a:t>future’ (2007):  The disciplinary mind; the synthesising mind; the creating mind, the respectful mind; the ethical mind.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64290962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Irish </a:t>
            </a:r>
            <a:r>
              <a:rPr lang="en-US" sz="2800" dirty="0"/>
              <a:t>c</a:t>
            </a:r>
            <a:r>
              <a:rPr lang="en-US" sz="2800" dirty="0" smtClean="0"/>
              <a:t>ontext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0" dirty="0" smtClean="0"/>
              <a:t>14 semi-structured interviews with Industry leaders:</a:t>
            </a:r>
          </a:p>
          <a:p>
            <a:pPr marL="342900" lvl="0" indent="-342900">
              <a:buFont typeface="Arial"/>
              <a:buChar char="•"/>
            </a:pPr>
            <a:r>
              <a:rPr lang="en-US" b="0" dirty="0" smtClean="0"/>
              <a:t>Independent </a:t>
            </a:r>
            <a:r>
              <a:rPr lang="en-US" b="0" dirty="0"/>
              <a:t>thinking </a:t>
            </a:r>
            <a:endParaRPr lang="en-IE" b="0" dirty="0"/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Capacity for </a:t>
            </a:r>
            <a:r>
              <a:rPr lang="en-US" b="0" dirty="0" smtClean="0"/>
              <a:t>action</a:t>
            </a:r>
            <a:endParaRPr lang="en-IE" b="0" dirty="0"/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Teamwork</a:t>
            </a:r>
            <a:endParaRPr lang="en-IE" b="0" dirty="0"/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Communication skills</a:t>
            </a:r>
            <a:endParaRPr lang="en-IE" b="0" dirty="0"/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Emotional Intelligence </a:t>
            </a:r>
            <a:r>
              <a:rPr lang="en-US" b="0" dirty="0" smtClean="0"/>
              <a:t>(EI)</a:t>
            </a:r>
            <a:endParaRPr lang="en-US" b="0" dirty="0"/>
          </a:p>
          <a:p>
            <a:pPr marL="342900" lvl="0" indent="-342900">
              <a:buFont typeface="Arial"/>
              <a:buChar char="•"/>
            </a:pPr>
            <a:r>
              <a:rPr lang="en-US" b="0" dirty="0" smtClean="0"/>
              <a:t>Capacity for continuous </a:t>
            </a:r>
            <a:r>
              <a:rPr lang="en-US" b="0" dirty="0"/>
              <a:t>learning</a:t>
            </a:r>
            <a:endParaRPr lang="en-IE" b="0" dirty="0"/>
          </a:p>
          <a:p>
            <a:r>
              <a:rPr lang="en-US" b="0" dirty="0" smtClean="0"/>
              <a:t>(O’Farrell, </a:t>
            </a:r>
            <a:r>
              <a:rPr lang="en-US" b="0" dirty="0" smtClean="0"/>
              <a:t>unpublished: 2015</a:t>
            </a:r>
            <a:r>
              <a:rPr lang="en-US" b="0" dirty="0" smtClean="0"/>
              <a:t>)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2181011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Independent thinking/capacity for action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1549400"/>
            <a:ext cx="5697780" cy="4546600"/>
          </a:xfrm>
        </p:spPr>
        <p:txBody>
          <a:bodyPr/>
          <a:lstStyle/>
          <a:p>
            <a:r>
              <a:rPr lang="en-US" i="1" dirty="0" smtClean="0"/>
              <a:t>Discipline Knowledge</a:t>
            </a:r>
          </a:p>
          <a:p>
            <a:r>
              <a:rPr lang="en-US" b="0" i="1" dirty="0" smtClean="0"/>
              <a:t>‘Their </a:t>
            </a:r>
            <a:r>
              <a:rPr lang="en-US" b="0" i="1" dirty="0"/>
              <a:t>ability to perform the job at the level of functional expertise is a given.’ (Employer, 9)</a:t>
            </a:r>
            <a:endParaRPr lang="en-IE" b="0" dirty="0"/>
          </a:p>
          <a:p>
            <a:r>
              <a:rPr lang="en-US" i="1" dirty="0" smtClean="0"/>
              <a:t>Apply knowledge: </a:t>
            </a:r>
          </a:p>
          <a:p>
            <a:r>
              <a:rPr lang="en-US" b="0" i="1" dirty="0" smtClean="0"/>
              <a:t>‘A </a:t>
            </a:r>
            <a:r>
              <a:rPr lang="en-US" b="0" i="1" dirty="0"/>
              <a:t>lot of graduates need hand holding. They are rote learners and wait to follow a path. But sometimes they need to take their own path.</a:t>
            </a:r>
            <a:r>
              <a:rPr lang="en-US" b="0" i="1" dirty="0" smtClean="0"/>
              <a:t>’ (Employer 12)</a:t>
            </a:r>
            <a:endParaRPr lang="en-IE" b="0" dirty="0"/>
          </a:p>
          <a:p>
            <a:r>
              <a:rPr lang="en-US" dirty="0"/>
              <a:t>Make connections:</a:t>
            </a:r>
          </a:p>
          <a:p>
            <a:r>
              <a:rPr lang="en-US" b="0" dirty="0"/>
              <a:t> </a:t>
            </a:r>
            <a:r>
              <a:rPr lang="en-US" b="0" i="1" dirty="0"/>
              <a:t>‘[…] so they can go into complex situations, </a:t>
            </a:r>
            <a:r>
              <a:rPr lang="en-US" b="0" i="1" dirty="0" err="1"/>
              <a:t>analyse</a:t>
            </a:r>
            <a:r>
              <a:rPr lang="en-US" b="0" i="1" dirty="0"/>
              <a:t> the variables and find solutions.’</a:t>
            </a:r>
            <a:r>
              <a:rPr lang="en-IE" b="0" dirty="0"/>
              <a:t> </a:t>
            </a:r>
            <a:r>
              <a:rPr lang="en-US" b="0" dirty="0"/>
              <a:t>(</a:t>
            </a:r>
            <a:r>
              <a:rPr lang="en-US" b="0" i="1" dirty="0"/>
              <a:t>Employer 7</a:t>
            </a:r>
            <a:r>
              <a:rPr lang="en-US" b="0" i="1" dirty="0" smtClean="0"/>
              <a:t>)</a:t>
            </a:r>
          </a:p>
          <a:p>
            <a:endParaRPr lang="en-US" b="0" i="1" dirty="0" smtClean="0"/>
          </a:p>
          <a:p>
            <a:endParaRPr lang="en-IE" b="0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6357367" y="3886200"/>
            <a:ext cx="2420786" cy="2209801"/>
          </a:xfrm>
        </p:spPr>
        <p:txBody>
          <a:bodyPr/>
          <a:lstStyle/>
          <a:p>
            <a:r>
              <a:rPr lang="en-GB" b="0" dirty="0">
                <a:solidFill>
                  <a:srgbClr val="FF0000"/>
                </a:solidFill>
                <a:hlinkClick r:id="rId2"/>
              </a:rPr>
              <a:t>Integrative learning</a:t>
            </a:r>
            <a:endParaRPr lang="en-GB" b="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4594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1400" y="1503907"/>
            <a:ext cx="2656753" cy="1687924"/>
          </a:xfrm>
        </p:spPr>
        <p:txBody>
          <a:bodyPr/>
          <a:lstStyle/>
          <a:p>
            <a:r>
              <a:rPr lang="en-US" sz="3200" dirty="0"/>
              <a:t>C</a:t>
            </a:r>
            <a:r>
              <a:rPr lang="en-US" sz="3200" dirty="0" smtClean="0"/>
              <a:t>ommunication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1295400"/>
            <a:ext cx="5697780" cy="4800600"/>
          </a:xfrm>
        </p:spPr>
        <p:txBody>
          <a:bodyPr/>
          <a:lstStyle/>
          <a:p>
            <a:r>
              <a:rPr lang="en-US" b="0" i="1" dirty="0" smtClean="0"/>
              <a:t>‘No matter what discipline they are in, what area they work in, everyone must be able to communicate effectively and clearly what they do.’</a:t>
            </a:r>
            <a:r>
              <a:rPr lang="en-IE" b="0" dirty="0" smtClean="0"/>
              <a:t> </a:t>
            </a:r>
            <a:r>
              <a:rPr lang="en-US" b="0" i="1" dirty="0" smtClean="0"/>
              <a:t>(Employer 12)</a:t>
            </a:r>
            <a:endParaRPr lang="en-IE" dirty="0" smtClean="0"/>
          </a:p>
          <a:p>
            <a:r>
              <a:rPr lang="en-US" b="0" i="1" dirty="0" smtClean="0"/>
              <a:t>‘You are empowering a 22 year old to talk on your behalf.’(Employer 3)</a:t>
            </a:r>
            <a:endParaRPr lang="en-IE" b="0" dirty="0" smtClean="0"/>
          </a:p>
          <a:p>
            <a:r>
              <a:rPr lang="en-US" b="0" dirty="0" smtClean="0"/>
              <a:t>Irish graduates ‘</a:t>
            </a:r>
            <a:r>
              <a:rPr lang="en-US" b="0" i="1" dirty="0" smtClean="0"/>
              <a:t>less competent than their international counterparts at holding their own in a professional conversation’</a:t>
            </a:r>
            <a:r>
              <a:rPr lang="en-US" b="0" dirty="0" smtClean="0"/>
              <a:t>. </a:t>
            </a:r>
            <a:r>
              <a:rPr lang="en-US" b="0" i="1" dirty="0" smtClean="0"/>
              <a:t>(Employer 2)</a:t>
            </a:r>
            <a:endParaRPr lang="en-IE" b="0" dirty="0" smtClean="0"/>
          </a:p>
          <a:p>
            <a:r>
              <a:rPr lang="en-US" b="0" i="1" dirty="0" smtClean="0"/>
              <a:t>‘In college they are all peers. They are not very good at building rapport with those outside of their peer group.’ (Employer 10)</a:t>
            </a:r>
            <a:endParaRPr lang="en-IE" b="0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006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Global Outlook and Emotional Intelligence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1625600"/>
            <a:ext cx="5697780" cy="4470400"/>
          </a:xfrm>
        </p:spPr>
        <p:txBody>
          <a:bodyPr/>
          <a:lstStyle/>
          <a:p>
            <a:r>
              <a:rPr lang="en-US" b="0" dirty="0"/>
              <a:t>T</a:t>
            </a:r>
            <a:r>
              <a:rPr lang="en-US" b="0" dirty="0" smtClean="0"/>
              <a:t>he </a:t>
            </a:r>
            <a:r>
              <a:rPr lang="en-US" b="0" dirty="0"/>
              <a:t>capacity to deal with different cultures, value diversity and </a:t>
            </a:r>
            <a:r>
              <a:rPr lang="en-US" b="0" dirty="0" smtClean="0"/>
              <a:t>inclusion and ability to </a:t>
            </a:r>
            <a:r>
              <a:rPr lang="en-US" b="0" i="1" dirty="0" smtClean="0"/>
              <a:t>‘build </a:t>
            </a:r>
            <a:r>
              <a:rPr lang="en-US" b="0" i="1" dirty="0"/>
              <a:t>trust and social </a:t>
            </a:r>
            <a:r>
              <a:rPr lang="en-US" b="0" i="1" dirty="0" smtClean="0"/>
              <a:t>relationships’ (Employer 3) </a:t>
            </a:r>
            <a:r>
              <a:rPr lang="en-US" b="0" dirty="0"/>
              <a:t>in a national and global </a:t>
            </a:r>
            <a:r>
              <a:rPr lang="en-US" b="0" dirty="0" smtClean="0"/>
              <a:t>context. </a:t>
            </a:r>
            <a:endParaRPr lang="en-US" b="0" dirty="0"/>
          </a:p>
          <a:p>
            <a:r>
              <a:rPr lang="en-US" b="0" dirty="0" smtClean="0"/>
              <a:t>Graduates with ‘</a:t>
            </a:r>
            <a:r>
              <a:rPr lang="en-US" b="0" i="1" dirty="0" smtClean="0"/>
              <a:t>empathy </a:t>
            </a:r>
            <a:r>
              <a:rPr lang="en-US" b="0" i="1" dirty="0"/>
              <a:t>and a social and ethical </a:t>
            </a:r>
            <a:r>
              <a:rPr lang="en-US" b="0" i="1" dirty="0" smtClean="0"/>
              <a:t>maturity‘ (Employer 13);</a:t>
            </a:r>
            <a:r>
              <a:rPr lang="en-US" b="0" dirty="0" smtClean="0"/>
              <a:t> ‘culturally </a:t>
            </a:r>
            <a:r>
              <a:rPr lang="en-US" b="0" dirty="0"/>
              <a:t>sensitive’, ‘well rounded</a:t>
            </a:r>
            <a:r>
              <a:rPr lang="en-US" b="0" dirty="0" smtClean="0"/>
              <a:t>’.</a:t>
            </a:r>
            <a:endParaRPr lang="en-IE" b="0" dirty="0"/>
          </a:p>
          <a:p>
            <a:r>
              <a:rPr lang="en-US" b="0" dirty="0"/>
              <a:t>Emotional Intelligence </a:t>
            </a:r>
            <a:r>
              <a:rPr lang="en-US" b="0" dirty="0" smtClean="0"/>
              <a:t>raised </a:t>
            </a:r>
            <a:r>
              <a:rPr lang="en-US" b="0" dirty="0"/>
              <a:t>by almost all interviewed, with ‘</a:t>
            </a:r>
            <a:r>
              <a:rPr lang="en-US" b="0" i="1" dirty="0"/>
              <a:t>personal transformation’, ‘self-awareness’ </a:t>
            </a:r>
            <a:r>
              <a:rPr lang="en-US" b="0" dirty="0"/>
              <a:t>and ‘</a:t>
            </a:r>
            <a:r>
              <a:rPr lang="en-US" b="0" i="1" dirty="0"/>
              <a:t>self regulation</a:t>
            </a:r>
            <a:r>
              <a:rPr lang="en-US" b="0" dirty="0"/>
              <a:t>’ noted as crucial and often lacking in </a:t>
            </a:r>
            <a:r>
              <a:rPr lang="en-US" b="0" dirty="0" smtClean="0"/>
              <a:t>graduates</a:t>
            </a:r>
            <a:r>
              <a:rPr lang="en-US" b="0" dirty="0"/>
              <a:t>.</a:t>
            </a:r>
            <a:endParaRPr lang="en-US" b="0" dirty="0" smtClean="0"/>
          </a:p>
          <a:p>
            <a:r>
              <a:rPr lang="en-US" b="0" dirty="0" smtClean="0"/>
              <a:t>‘</a:t>
            </a:r>
            <a:r>
              <a:rPr lang="en-US" b="0" i="1" dirty="0" smtClean="0"/>
              <a:t>professional identity,’ ‘personal brand’.</a:t>
            </a:r>
          </a:p>
          <a:p>
            <a:endParaRPr lang="en-IE" b="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8200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Feedback and continuous learning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1092200"/>
            <a:ext cx="5697780" cy="5003800"/>
          </a:xfrm>
        </p:spPr>
        <p:txBody>
          <a:bodyPr/>
          <a:lstStyle/>
          <a:p>
            <a:r>
              <a:rPr lang="en-IE" b="0" i="1" dirty="0" smtClean="0"/>
              <a:t> </a:t>
            </a:r>
            <a:r>
              <a:rPr lang="en-US" b="0" i="1" dirty="0" smtClean="0"/>
              <a:t>‘A </a:t>
            </a:r>
            <a:r>
              <a:rPr lang="en-US" b="0" i="1" dirty="0"/>
              <a:t>university education </a:t>
            </a:r>
            <a:r>
              <a:rPr lang="en-US" b="0" i="1" dirty="0" smtClean="0"/>
              <a:t>is part of a process </a:t>
            </a:r>
            <a:r>
              <a:rPr lang="en-US" b="0" i="1" dirty="0"/>
              <a:t>of life-long learning and professional </a:t>
            </a:r>
            <a:r>
              <a:rPr lang="en-US" b="0" i="1" dirty="0" smtClean="0"/>
              <a:t>development’</a:t>
            </a:r>
            <a:r>
              <a:rPr lang="en-IE" b="0" dirty="0" smtClean="0"/>
              <a:t> </a:t>
            </a:r>
            <a:r>
              <a:rPr lang="en-US" b="0" dirty="0"/>
              <a:t>(Employer </a:t>
            </a:r>
            <a:r>
              <a:rPr lang="en-US" b="0" dirty="0" smtClean="0"/>
              <a:t>5)</a:t>
            </a:r>
            <a:endParaRPr lang="en-IE" b="0" dirty="0"/>
          </a:p>
          <a:p>
            <a:r>
              <a:rPr lang="en-US" b="0" i="1" dirty="0"/>
              <a:t>‘Graduates come into the workplace usually on the lower rungs of the ladder. Those that will succeed have a hunger to learn and improve.</a:t>
            </a:r>
            <a:r>
              <a:rPr lang="en-US" b="0" i="1" dirty="0" smtClean="0"/>
              <a:t>’</a:t>
            </a:r>
            <a:r>
              <a:rPr lang="en-US" b="0" dirty="0" smtClean="0"/>
              <a:t>(</a:t>
            </a:r>
            <a:r>
              <a:rPr lang="en-US" b="0" dirty="0"/>
              <a:t>Employer 6</a:t>
            </a:r>
            <a:r>
              <a:rPr lang="en-US" b="0" dirty="0" smtClean="0"/>
              <a:t>)</a:t>
            </a:r>
            <a:endParaRPr lang="en-IE" b="0" dirty="0"/>
          </a:p>
          <a:p>
            <a:r>
              <a:rPr lang="en-US" b="0" i="1" dirty="0"/>
              <a:t>‘They don’t ask as much as they should.</a:t>
            </a:r>
            <a:r>
              <a:rPr lang="en-US" b="0" i="1" dirty="0" smtClean="0"/>
              <a:t>’</a:t>
            </a:r>
            <a:r>
              <a:rPr lang="en-IE" b="0" dirty="0"/>
              <a:t> </a:t>
            </a:r>
            <a:r>
              <a:rPr lang="en-IE" b="0" dirty="0" smtClean="0"/>
              <a:t>(Employer 1)</a:t>
            </a:r>
            <a:endParaRPr lang="en-IE" b="0" dirty="0"/>
          </a:p>
          <a:p>
            <a:r>
              <a:rPr lang="en-US" b="0" dirty="0"/>
              <a:t>‘</a:t>
            </a:r>
            <a:r>
              <a:rPr lang="en-US" b="0" i="1" dirty="0"/>
              <a:t>Openness to learning’</a:t>
            </a:r>
            <a:r>
              <a:rPr lang="en-US" b="0" dirty="0"/>
              <a:t>:</a:t>
            </a:r>
            <a:r>
              <a:rPr lang="en-IE" b="0" dirty="0"/>
              <a:t> ‘</a:t>
            </a:r>
            <a:r>
              <a:rPr lang="en-US" b="0" dirty="0"/>
              <a:t>reflective skills to take developmental feedback on board and to learn from it’ (Employer 14</a:t>
            </a:r>
            <a:r>
              <a:rPr lang="en-US" b="0" dirty="0" smtClean="0"/>
              <a:t>). </a:t>
            </a:r>
            <a:endParaRPr lang="en-US" b="0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700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i="1" dirty="0"/>
              <a:t> </a:t>
            </a:r>
            <a:endParaRPr lang="en-US" b="0" i="1" dirty="0" smtClean="0"/>
          </a:p>
          <a:p>
            <a:r>
              <a:rPr lang="en-US" b="0" dirty="0" smtClean="0"/>
              <a:t>Look </a:t>
            </a:r>
            <a:r>
              <a:rPr lang="en-US" b="0" dirty="0"/>
              <a:t>at </a:t>
            </a:r>
            <a:r>
              <a:rPr lang="en-US" b="0" dirty="0" smtClean="0"/>
              <a:t>Trinity’s graduate </a:t>
            </a:r>
            <a:r>
              <a:rPr lang="en-US" b="0" dirty="0"/>
              <a:t>attributes from </a:t>
            </a:r>
            <a:r>
              <a:rPr lang="en-US" b="0" dirty="0" smtClean="0"/>
              <a:t>the perspective of your discipline. </a:t>
            </a:r>
          </a:p>
          <a:p>
            <a:endParaRPr lang="en-US" b="0" dirty="0"/>
          </a:p>
          <a:p>
            <a:r>
              <a:rPr lang="en-US" b="0" dirty="0" smtClean="0"/>
              <a:t>If </a:t>
            </a:r>
            <a:r>
              <a:rPr lang="en-US" b="0" dirty="0"/>
              <a:t>the full spectrum of </a:t>
            </a:r>
            <a:r>
              <a:rPr lang="en-US" b="0" dirty="0" smtClean="0"/>
              <a:t>graduate attributes </a:t>
            </a:r>
            <a:r>
              <a:rPr lang="en-US" b="0" dirty="0"/>
              <a:t>is be taught and assessed within a</a:t>
            </a:r>
            <a:r>
              <a:rPr lang="en-US" b="0" dirty="0" smtClean="0"/>
              <a:t> programme, which attributes would you find the most challenging </a:t>
            </a:r>
            <a:r>
              <a:rPr lang="en-US" b="0" dirty="0"/>
              <a:t>to </a:t>
            </a:r>
            <a:r>
              <a:rPr lang="en-US" b="0" dirty="0" smtClean="0"/>
              <a:t>assess?</a:t>
            </a:r>
            <a:endParaRPr lang="en-IE" b="0" dirty="0"/>
          </a:p>
          <a:p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54495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1" y="152400"/>
            <a:ext cx="91440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02827" y="6468895"/>
            <a:ext cx="92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5895434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TRINITY EDUCATION PROJECT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0" dirty="0"/>
              <a:t>Goal 3 of the Trinity Strategic Plan 2014-19 is to renew the Trinity Education, with a particular focus on the undergraduate curriculum</a:t>
            </a:r>
            <a:r>
              <a:rPr lang="en-US" b="0" dirty="0" smtClean="0"/>
              <a:t>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 </a:t>
            </a:r>
            <a:r>
              <a:rPr lang="en-US" b="0" dirty="0" smtClean="0"/>
              <a:t>Curriculum </a:t>
            </a:r>
            <a:r>
              <a:rPr lang="en-US" b="0" dirty="0"/>
              <a:t>must continue to evolve in the light of new discoveries in discipline knowledge, pedagogies and the context of the 21</a:t>
            </a:r>
            <a:r>
              <a:rPr lang="en-US" b="0" baseline="30000" dirty="0"/>
              <a:t>st</a:t>
            </a:r>
            <a:r>
              <a:rPr lang="en-US" b="0" dirty="0"/>
              <a:t> century graduate. </a:t>
            </a:r>
            <a:r>
              <a:rPr lang="en-US" b="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R</a:t>
            </a:r>
            <a:r>
              <a:rPr lang="en-US" b="0" dirty="0" smtClean="0"/>
              <a:t>earticulate </a:t>
            </a:r>
            <a:r>
              <a:rPr lang="en-US" b="0" dirty="0"/>
              <a:t>what a Trinity Education should be in the 21</a:t>
            </a:r>
            <a:r>
              <a:rPr lang="en-US" b="0" baseline="30000" dirty="0"/>
              <a:t>st</a:t>
            </a:r>
            <a:r>
              <a:rPr lang="en-US" b="0" dirty="0"/>
              <a:t> Century</a:t>
            </a:r>
            <a:r>
              <a:rPr lang="en-US" b="0" dirty="0" smtClean="0"/>
              <a:t>.</a:t>
            </a:r>
          </a:p>
          <a:p>
            <a:pPr marL="342900" lvl="0" indent="-342900">
              <a:buFont typeface="Arial"/>
              <a:buChar char="•"/>
            </a:pPr>
            <a:r>
              <a:rPr lang="en-US" b="0" dirty="0"/>
              <a:t>C</a:t>
            </a:r>
            <a:r>
              <a:rPr lang="en-US" b="0" dirty="0" smtClean="0"/>
              <a:t>reate </a:t>
            </a:r>
            <a:r>
              <a:rPr lang="en-US" b="0" dirty="0"/>
              <a:t>a set of institutional Trinity graduate attributes and, using these attributes, agree curriculum principles and a programme architecture which </a:t>
            </a:r>
            <a:r>
              <a:rPr lang="en-US" b="0" dirty="0" smtClean="0"/>
              <a:t>supports </a:t>
            </a:r>
            <a:r>
              <a:rPr lang="en-US" b="0" dirty="0"/>
              <a:t>their </a:t>
            </a:r>
            <a:r>
              <a:rPr lang="en-US" b="0" dirty="0" smtClean="0"/>
              <a:t>development and assessment.</a:t>
            </a:r>
            <a:endParaRPr lang="en-IE" b="0" dirty="0"/>
          </a:p>
          <a:p>
            <a:pPr marL="342900" indent="-342900">
              <a:buFont typeface="Arial"/>
              <a:buChar char="•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269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Assessing ‘wicked’ attributes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‘Wicked attributes’ mixture of attitudes</a:t>
            </a:r>
            <a:r>
              <a:rPr lang="en-US" b="0" dirty="0"/>
              <a:t>, practices and </a:t>
            </a:r>
            <a:r>
              <a:rPr lang="en-US" b="0" dirty="0" smtClean="0"/>
              <a:t>understandings (Knight,2007). 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r</a:t>
            </a:r>
            <a:r>
              <a:rPr lang="en-US" b="0" dirty="0" smtClean="0"/>
              <a:t>esist measurement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non </a:t>
            </a:r>
            <a:r>
              <a:rPr lang="en-US" b="0" dirty="0"/>
              <a:t>determinate </a:t>
            </a:r>
            <a:endParaRPr lang="en-US" b="0" dirty="0" smtClean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o</a:t>
            </a:r>
            <a:r>
              <a:rPr lang="en-US" b="0" dirty="0" smtClean="0"/>
              <a:t>ften sit at programme rather than module level</a:t>
            </a:r>
            <a:endParaRPr lang="en-US" b="0" dirty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the </a:t>
            </a:r>
            <a:r>
              <a:rPr lang="en-US" b="0" dirty="0"/>
              <a:t>product of years rather than weeks of learning </a:t>
            </a:r>
            <a:endParaRPr lang="en-US" b="0" dirty="0" smtClean="0"/>
          </a:p>
          <a:p>
            <a:r>
              <a:rPr lang="en-US" b="0" dirty="0" smtClean="0"/>
              <a:t>Assessment </a:t>
            </a:r>
            <a:r>
              <a:rPr lang="en-US" b="0" dirty="0"/>
              <a:t>OF learning  more effective in evidencing knowledge or cognitive domains; less successful in assessing attributes relating to attitude, values or metacognitive abilities.</a:t>
            </a:r>
          </a:p>
          <a:p>
            <a:endParaRPr lang="en-US" b="0" dirty="0" smtClean="0"/>
          </a:p>
          <a:p>
            <a:endParaRPr lang="en-IE" dirty="0"/>
          </a:p>
          <a:p>
            <a:r>
              <a:rPr lang="en-US" dirty="0"/>
              <a:t> </a:t>
            </a:r>
            <a:endParaRPr lang="en-IE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39138" y="6453188"/>
            <a:ext cx="804862" cy="368300"/>
          </a:xfrm>
        </p:spPr>
        <p:txBody>
          <a:bodyPr/>
          <a:lstStyle/>
          <a:p>
            <a:fld id="{D57F1E4F-1CFF-5643-939E-02111984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175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Professional development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 b="0" dirty="0" smtClean="0"/>
          </a:p>
          <a:p>
            <a:endParaRPr lang="en-IE" b="0" dirty="0"/>
          </a:p>
          <a:p>
            <a:endParaRPr lang="en-IE" b="0" dirty="0" smtClean="0"/>
          </a:p>
          <a:p>
            <a:r>
              <a:rPr lang="en-IE" b="0" dirty="0" smtClean="0"/>
              <a:t>Academics more willing than confident to assess graduate attributes:</a:t>
            </a:r>
          </a:p>
          <a:p>
            <a:r>
              <a:rPr lang="en-IE" b="0" dirty="0" smtClean="0"/>
              <a:t>‘</a:t>
            </a:r>
            <a:r>
              <a:rPr lang="en-IE" b="0" dirty="0"/>
              <a:t>a cascading pattern of difference between importance, willingness and confidence in teaching and assessing </a:t>
            </a:r>
            <a:r>
              <a:rPr lang="en-IE" b="0" dirty="0" smtClean="0"/>
              <a:t>graduate attributes</a:t>
            </a:r>
            <a:r>
              <a:rPr lang="en-IE" b="0" dirty="0"/>
              <a:t>’ (de la Harpe and David, 2012, p.498). </a:t>
            </a:r>
            <a:endParaRPr lang="en-US" b="0" dirty="0" smtClean="0">
              <a:solidFill>
                <a:srgbClr val="FF0000"/>
              </a:solidFill>
            </a:endParaRPr>
          </a:p>
          <a:p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3543300"/>
            <a:ext cx="2420786" cy="2552701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sz="2000" b="0" dirty="0"/>
              <a:t>Trinity Education Fellows</a:t>
            </a:r>
          </a:p>
          <a:p>
            <a:pPr marL="342900" indent="-342900">
              <a:buFont typeface="Arial"/>
              <a:buChar char="•"/>
            </a:pPr>
            <a:r>
              <a:rPr lang="en-US" sz="2000" b="0" dirty="0"/>
              <a:t>Conversation an important enabler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614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252407"/>
            <a:ext cx="8134008" cy="1596177"/>
          </a:xfrm>
        </p:spPr>
        <p:txBody>
          <a:bodyPr/>
          <a:lstStyle/>
          <a:p>
            <a:r>
              <a:rPr lang="en-US" dirty="0" smtClean="0"/>
              <a:t>‘Being’ a radiologist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7498" y="1597894"/>
            <a:ext cx="5317524" cy="39640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58648" y="1870690"/>
            <a:ext cx="43853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This photo was taken in a </a:t>
            </a:r>
            <a:r>
              <a:rPr lang="en-US" sz="2000" dirty="0">
                <a:latin typeface="+mj-lt"/>
                <a:ea typeface="Times" charset="0"/>
                <a:cs typeface="Times" charset="0"/>
              </a:rPr>
              <a:t>C</a:t>
            </a: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ardiac laboratory.</a:t>
            </a:r>
          </a:p>
          <a:p>
            <a:endParaRPr lang="en-US" sz="2000" dirty="0">
              <a:latin typeface="+mj-lt"/>
              <a:ea typeface="Times" charset="0"/>
              <a:cs typeface="Time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This photo shows a senior radiologist teaming up with a junior radiologist to work on a difficult case. </a:t>
            </a:r>
          </a:p>
          <a:p>
            <a:pPr marL="285750" indent="-285750">
              <a:buFont typeface="Arial" charset="0"/>
              <a:buChar char="•"/>
            </a:pPr>
            <a:endParaRPr lang="en-US" sz="2000" dirty="0" smtClean="0">
              <a:latin typeface="+mj-lt"/>
              <a:ea typeface="Times" charset="0"/>
              <a:cs typeface="Times" charset="0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Although </a:t>
            </a:r>
            <a:r>
              <a:rPr lang="en-US" sz="2000" dirty="0">
                <a:latin typeface="+mj-lt"/>
                <a:ea typeface="Times" charset="0"/>
                <a:cs typeface="Times" charset="0"/>
              </a:rPr>
              <a:t>the Senior Radiologist is the </a:t>
            </a: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‘teacher</a:t>
            </a:r>
            <a:r>
              <a:rPr lang="en-US" sz="2000" dirty="0">
                <a:latin typeface="+mj-lt"/>
                <a:ea typeface="Times" charset="0"/>
                <a:cs typeface="Times" charset="0"/>
              </a:rPr>
              <a:t>’ in this case, there was still a process of peer </a:t>
            </a:r>
            <a:r>
              <a:rPr lang="en-US" sz="2000" dirty="0" smtClean="0">
                <a:latin typeface="+mj-lt"/>
                <a:ea typeface="Times" charset="0"/>
                <a:cs typeface="Times" charset="0"/>
              </a:rPr>
              <a:t>interaction.</a:t>
            </a:r>
          </a:p>
          <a:p>
            <a:pPr marL="285750" indent="-285750">
              <a:buFont typeface="Arial" charset="0"/>
              <a:buChar char="•"/>
            </a:pP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(Senior </a:t>
            </a:r>
            <a:r>
              <a:rPr lang="en-US" dirty="0" err="1" smtClean="0">
                <a:latin typeface="+mj-lt"/>
              </a:rPr>
              <a:t>Sophister</a:t>
            </a:r>
            <a:r>
              <a:rPr lang="en-US" dirty="0" smtClean="0">
                <a:latin typeface="+mj-lt"/>
              </a:rPr>
              <a:t> Radiology </a:t>
            </a:r>
            <a:r>
              <a:rPr lang="en-US" dirty="0" smtClean="0">
                <a:latin typeface="+mj-lt"/>
              </a:rPr>
              <a:t>Student, Trinity College Dublin)</a:t>
            </a:r>
            <a:endParaRPr lang="en-US" dirty="0">
              <a:latin typeface="+mj-lt"/>
            </a:endParaRPr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416154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The ‘wicked’ attribute: to assess or not to assess?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 1: Don’t assess wicked attributes</a:t>
            </a:r>
          </a:p>
          <a:p>
            <a:r>
              <a:rPr lang="en-US" dirty="0" smtClean="0"/>
              <a:t>Option 2: </a:t>
            </a:r>
            <a:r>
              <a:rPr lang="en-IE" dirty="0"/>
              <a:t>Broaden our definition of ‘assessment’ and ‘judgement.</a:t>
            </a:r>
            <a:r>
              <a:rPr lang="en-IE" dirty="0" smtClean="0"/>
              <a:t>’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Wicked attributes may </a:t>
            </a:r>
            <a:r>
              <a:rPr lang="en-US" b="0" dirty="0"/>
              <a:t>not be amenable to assessment </a:t>
            </a:r>
            <a:r>
              <a:rPr lang="en-US" b="0" i="1" dirty="0"/>
              <a:t>as it is conventionally </a:t>
            </a:r>
            <a:r>
              <a:rPr lang="en-US" b="0" i="1" dirty="0" smtClean="0"/>
              <a:t>understood.</a:t>
            </a:r>
            <a:r>
              <a:rPr lang="en-US" b="0" dirty="0"/>
              <a:t> </a:t>
            </a:r>
            <a:r>
              <a:rPr lang="en-US" b="0" dirty="0" smtClean="0"/>
              <a:t>This </a:t>
            </a:r>
            <a:r>
              <a:rPr lang="en-US" b="0" dirty="0"/>
              <a:t>does not mean that </a:t>
            </a:r>
            <a:r>
              <a:rPr lang="en-US" b="0" dirty="0" smtClean="0"/>
              <a:t>they </a:t>
            </a:r>
            <a:r>
              <a:rPr lang="en-US" b="0" dirty="0"/>
              <a:t>lie beyond </a:t>
            </a:r>
            <a:r>
              <a:rPr lang="en-US" b="0" dirty="0" smtClean="0"/>
              <a:t>judgment (Knight, 2007).</a:t>
            </a:r>
            <a:r>
              <a:rPr lang="en-IE" b="0" dirty="0" smtClean="0"/>
              <a:t> </a:t>
            </a:r>
          </a:p>
          <a:p>
            <a:r>
              <a:rPr lang="en-US" dirty="0" smtClean="0"/>
              <a:t>Option 3: consider where these attributes lie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b="0" dirty="0" smtClean="0"/>
              <a:t>Within </a:t>
            </a:r>
            <a:r>
              <a:rPr lang="en-US" b="0" dirty="0"/>
              <a:t>and beyond the traditional </a:t>
            </a:r>
            <a:r>
              <a:rPr lang="en-US" b="0" dirty="0" smtClean="0"/>
              <a:t>curriculum/over </a:t>
            </a:r>
            <a:r>
              <a:rPr lang="en-US" b="0" dirty="0"/>
              <a:t>the whole of the University </a:t>
            </a:r>
            <a:r>
              <a:rPr lang="en-US" b="0" dirty="0" smtClean="0"/>
              <a:t>experience.</a:t>
            </a:r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r>
              <a:rPr lang="en-US" b="0" dirty="0" smtClean="0"/>
              <a:t>Often beyond the module: more </a:t>
            </a:r>
            <a:r>
              <a:rPr lang="en-US" b="0" dirty="0"/>
              <a:t>likely to be achieved over time (programme approach</a:t>
            </a:r>
            <a:r>
              <a:rPr lang="en-US" b="0" dirty="0" smtClean="0"/>
              <a:t>).</a:t>
            </a:r>
            <a:endParaRPr lang="en-US" b="0" dirty="0"/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endParaRPr lang="en-US" b="0" dirty="0"/>
          </a:p>
          <a:p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1400536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215758"/>
            <a:ext cx="7500939" cy="493159"/>
          </a:xfrm>
        </p:spPr>
        <p:txBody>
          <a:bodyPr/>
          <a:lstStyle/>
          <a:p>
            <a:r>
              <a:rPr lang="en-US" sz="2800" b="1" dirty="0" smtClean="0">
                <a:solidFill>
                  <a:srgbClr val="005EAE"/>
                </a:solidFill>
              </a:rPr>
              <a:t>Trinity Electives &amp; Approved Modules</a:t>
            </a:r>
            <a:endParaRPr lang="en-US" sz="2800" b="1" dirty="0">
              <a:solidFill>
                <a:srgbClr val="005EA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02827" y="6468895"/>
            <a:ext cx="92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b="1" dirty="0" smtClean="0">
                <a:solidFill>
                  <a:schemeClr val="bg1"/>
                </a:solidFill>
              </a:rPr>
              <a:t>14</a:t>
            </a:r>
            <a:endParaRPr lang="en-IE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867409"/>
              </p:ext>
            </p:extLst>
          </p:nvPr>
        </p:nvGraphicFramePr>
        <p:xfrm>
          <a:off x="657062" y="651743"/>
          <a:ext cx="8054940" cy="5707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7470"/>
                <a:gridCol w="4027470"/>
              </a:tblGrid>
              <a:tr h="3277332">
                <a:tc gridSpan="2">
                  <a:txBody>
                    <a:bodyPr/>
                    <a:lstStyle/>
                    <a:p>
                      <a:r>
                        <a:rPr lang="en-IE" sz="1600" b="1" i="0" kern="1200" cap="none" spc="0" noProof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Trinity</a:t>
                      </a:r>
                      <a:r>
                        <a:rPr lang="en-IE" sz="1600" b="1" i="0" kern="1200" cap="none" spc="0" baseline="0" noProof="0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+mn-lt"/>
                          <a:ea typeface="+mn-ea"/>
                          <a:cs typeface="+mn-cs"/>
                        </a:rPr>
                        <a:t> Electives and Approved Modules provide students with opportunities to develop the graduate attributes by:</a:t>
                      </a:r>
                    </a:p>
                    <a:p>
                      <a:pPr marL="719138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breadth to </a:t>
                      </a:r>
                      <a:r>
                        <a:rPr lang="en-IE" sz="1600" b="0" i="0" u="none" strike="noStrike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their </a:t>
                      </a: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learning through</a:t>
                      </a: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</a:t>
                      </a: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ngaging in learning opportunities outside of their core subject area/s;  </a:t>
                      </a:r>
                    </a:p>
                    <a:p>
                      <a:pPr marL="719138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gaining a strong foundation knowledge in a wider range of subjects</a:t>
                      </a: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that they may not otherwise have encountered;</a:t>
                      </a:r>
                    </a:p>
                    <a:p>
                      <a:pPr marL="719138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broadening their knowledge of key contemporary and historical issues;</a:t>
                      </a:r>
                    </a:p>
                    <a:p>
                      <a:pPr marL="719138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engaging in learning opportunities in diverse/heterogeneous student groups;</a:t>
                      </a:r>
                    </a:p>
                    <a:p>
                      <a:pPr marL="719138" lvl="1" indent="-266700">
                        <a:buFont typeface="Arial" panose="020B0604020202020204" pitchFamily="34" charset="0"/>
                        <a:buChar char="•"/>
                      </a:pP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experiencing innovative and interdisciplinary approaches to learning; </a:t>
                      </a:r>
                    </a:p>
                    <a:p>
                      <a:pPr marL="719138" lvl="1" indent="-266700">
                        <a:buFont typeface="Arial" panose="020B0604020202020204" pitchFamily="34" charset="0"/>
                        <a:buChar char="•"/>
                      </a:pP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experiencing </a:t>
                      </a:r>
                      <a:r>
                        <a:rPr lang="en-IE" sz="1600" b="0" i="0" kern="120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range of teaching, learning and assessment methods;   </a:t>
                      </a:r>
                    </a:p>
                    <a:p>
                      <a:pPr marL="719138" marR="0" lvl="1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taking an active, self-directed approach to their own learning;</a:t>
                      </a:r>
                    </a:p>
                    <a:p>
                      <a:pPr marL="719138" lvl="1" indent="-266700">
                        <a:buFont typeface="Arial" panose="020B0604020202020204" pitchFamily="34" charset="0"/>
                        <a:buChar char="•"/>
                      </a:pPr>
                      <a:r>
                        <a:rPr lang="en-IE" sz="1600" b="0" i="0" kern="1200" baseline="0" noProof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enhancing the range and depth of their transferable skills. </a:t>
                      </a:r>
                    </a:p>
                    <a:p>
                      <a:pPr marL="719138" lvl="1" indent="-266700">
                        <a:buFont typeface="Arial" panose="020B0604020202020204" pitchFamily="34" charset="0"/>
                        <a:buNone/>
                      </a:pPr>
                      <a:endParaRPr lang="en-IE" sz="1500" b="0" i="0" kern="1200" noProof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E" sz="2000" b="1" noProof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</a:tr>
              <a:tr h="314384">
                <a:tc>
                  <a:txBody>
                    <a:bodyPr/>
                    <a:lstStyle/>
                    <a:p>
                      <a:pPr algn="ctr"/>
                      <a:r>
                        <a:rPr lang="en-IE" sz="1400" b="1" noProof="0" dirty="0" smtClean="0">
                          <a:solidFill>
                            <a:schemeClr val="tx1"/>
                          </a:solidFill>
                        </a:rPr>
                        <a:t>Trinity Electives</a:t>
                      </a:r>
                      <a:endParaRPr lang="en-IE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400" b="1" noProof="0" dirty="0" smtClean="0">
                          <a:solidFill>
                            <a:schemeClr val="tx1"/>
                          </a:solidFill>
                        </a:rPr>
                        <a:t>Approved</a:t>
                      </a:r>
                      <a:r>
                        <a:rPr lang="en-IE" sz="1400" b="1" baseline="0" noProof="0" dirty="0" smtClean="0">
                          <a:solidFill>
                            <a:schemeClr val="tx1"/>
                          </a:solidFill>
                        </a:rPr>
                        <a:t> Modules</a:t>
                      </a:r>
                      <a:endParaRPr lang="en-IE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Stand-alone, institution-wide modules</a:t>
                      </a:r>
                      <a:endParaRPr lang="en-IE" sz="1400" b="0" i="0" noProof="0" dirty="0" smtClean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New or existing modules, within defined groups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(e.g.. AHSS, STEM, HS)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Available to students from all disciplines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across the university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Modules in fields related or complementary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to the student’s core subject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>
                          <a:solidFill>
                            <a:schemeClr val="tx1"/>
                          </a:solidFill>
                        </a:rPr>
                        <a:t>Not available within a core programme of study  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baseline="0" noProof="0" dirty="0" smtClean="0">
                          <a:solidFill>
                            <a:schemeClr val="tx1"/>
                          </a:solidFill>
                        </a:rPr>
                        <a:t>May be</a:t>
                      </a:r>
                      <a:r>
                        <a:rPr lang="en-IE" sz="1400" b="0" i="0" noProof="0" dirty="0" smtClean="0">
                          <a:solidFill>
                            <a:schemeClr val="tx1"/>
                          </a:solidFill>
                        </a:rPr>
                        <a:t> core modules for other subject/s,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>
                          <a:solidFill>
                            <a:schemeClr val="tx1"/>
                          </a:solidFill>
                        </a:rPr>
                        <a:t>but are not in the student’s core</a:t>
                      </a:r>
                      <a:r>
                        <a:rPr lang="en-IE" sz="1400" b="0" i="0" baseline="0" noProof="0" dirty="0" smtClean="0">
                          <a:solidFill>
                            <a:schemeClr val="tx1"/>
                          </a:solidFill>
                        </a:rPr>
                        <a:t> subject/s </a:t>
                      </a:r>
                      <a:endParaRPr lang="en-IE" sz="1400" b="0" i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5289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>
                          <a:solidFill>
                            <a:schemeClr val="tx1"/>
                          </a:solidFill>
                        </a:rPr>
                        <a:t>Student chooses which modules</a:t>
                      </a:r>
                      <a:r>
                        <a:rPr lang="en-IE" sz="1400" b="0" i="0" baseline="0" noProof="0" dirty="0" smtClean="0">
                          <a:solidFill>
                            <a:schemeClr val="tx1"/>
                          </a:solidFill>
                        </a:rPr>
                        <a:t> to take</a:t>
                      </a:r>
                      <a:endParaRPr lang="en-IE" sz="1400" b="0" i="0" noProof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400" b="0" i="0" noProof="0" dirty="0" smtClean="0"/>
                        <a:t>Programme determines the range </a:t>
                      </a:r>
                      <a:r>
                        <a:rPr lang="en-IE" sz="1400" b="0" i="0" noProof="0" dirty="0" smtClean="0">
                          <a:solidFill>
                            <a:schemeClr val="tx1"/>
                          </a:solidFill>
                        </a:rPr>
                        <a:t>of approved </a:t>
                      </a:r>
                      <a:r>
                        <a:rPr lang="en-IE" sz="1400" b="0" i="0" noProof="0" dirty="0" smtClean="0"/>
                        <a:t>modules from which students may choose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8140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Co-curricular learning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675" y="1437546"/>
            <a:ext cx="7500938" cy="4530805"/>
          </a:xfrm>
        </p:spPr>
        <p:txBody>
          <a:bodyPr/>
          <a:lstStyle/>
          <a:p>
            <a:r>
              <a:rPr lang="en-IE" dirty="0"/>
              <a:t>The Trinity Curriculum </a:t>
            </a:r>
            <a:r>
              <a:rPr lang="en-IE" b="0" dirty="0"/>
              <a:t>is composed of the </a:t>
            </a:r>
            <a:r>
              <a:rPr lang="en-IE" dirty="0"/>
              <a:t>academic curriculum </a:t>
            </a:r>
            <a:r>
              <a:rPr lang="en-IE" b="0" dirty="0"/>
              <a:t>(credit-bearing) and the </a:t>
            </a:r>
            <a:r>
              <a:rPr lang="en-IE" dirty="0"/>
              <a:t>co-</a:t>
            </a:r>
            <a:r>
              <a:rPr lang="en-IE" b="0" dirty="0"/>
              <a:t>and </a:t>
            </a:r>
            <a:r>
              <a:rPr lang="en-IE" dirty="0"/>
              <a:t>extra-curriculum </a:t>
            </a:r>
            <a:r>
              <a:rPr lang="en-IE" b="0" dirty="0"/>
              <a:t>(non credit-bearing).   </a:t>
            </a:r>
            <a:endParaRPr lang="en-US" b="0" dirty="0" smtClean="0"/>
          </a:p>
          <a:p>
            <a:r>
              <a:rPr lang="en-US" b="0" dirty="0" smtClean="0"/>
              <a:t>Throughout </a:t>
            </a:r>
            <a:r>
              <a:rPr lang="en-US" b="0" dirty="0"/>
              <a:t>their time at Trinity, our students will be provided with opportunities to develop and evidence achievement of a range of graduate attributes that support their academic growth. Graduate attributes can be achieved in academic and co- and extra-curricular </a:t>
            </a:r>
            <a:r>
              <a:rPr lang="en-US" b="0" dirty="0" smtClean="0"/>
              <a:t>activities.</a:t>
            </a:r>
          </a:p>
          <a:p>
            <a:pPr marL="363538" indent="-363538">
              <a:spcBef>
                <a:spcPts val="0"/>
              </a:spcBef>
            </a:pPr>
            <a:r>
              <a:rPr lang="en-IE" sz="1800" dirty="0"/>
              <a:t>Co-curricular and extra-curricular activities  - </a:t>
            </a:r>
          </a:p>
          <a:p>
            <a:pPr marL="931863" lvl="2" indent="-363538">
              <a:spcBef>
                <a:spcPts val="0"/>
              </a:spcBef>
            </a:pPr>
            <a:r>
              <a:rPr lang="en-IE" sz="1800" dirty="0"/>
              <a:t>an extension to a student’s university studies, complements the academic curriculum. </a:t>
            </a:r>
          </a:p>
          <a:p>
            <a:pPr marL="931863" lvl="2" indent="-363538">
              <a:spcBef>
                <a:spcPts val="0"/>
              </a:spcBef>
            </a:pPr>
            <a:r>
              <a:rPr lang="en-IE" sz="1800" dirty="0"/>
              <a:t>promotes the student’s academic, personal and professional </a:t>
            </a:r>
            <a:r>
              <a:rPr lang="en-IE" sz="1800" dirty="0" smtClean="0"/>
              <a:t>development. </a:t>
            </a:r>
            <a:endParaRPr lang="en-IE" sz="1800" dirty="0"/>
          </a:p>
          <a:p>
            <a:pPr marL="931863" lvl="2" indent="-363538">
              <a:spcBef>
                <a:spcPts val="0"/>
              </a:spcBef>
            </a:pPr>
            <a:r>
              <a:rPr lang="en-US" sz="1800" dirty="0"/>
              <a:t>Examples include involvement with clubs and societies, volunteering, peer mentoring, and summer work placements. </a:t>
            </a:r>
            <a:endParaRPr lang="en-US" b="0" dirty="0" smtClean="0"/>
          </a:p>
          <a:p>
            <a:r>
              <a:rPr lang="en-US" u="sng" dirty="0">
                <a:hlinkClick r:id="rId2"/>
              </a:rPr>
              <a:t>co-curricular </a:t>
            </a:r>
            <a:r>
              <a:rPr lang="en-US" u="sng" dirty="0" smtClean="0">
                <a:hlinkClick r:id="rId2"/>
              </a:rPr>
              <a:t>learning</a:t>
            </a:r>
            <a:r>
              <a:rPr lang="en-US" b="0" dirty="0" smtClean="0"/>
              <a:t>  </a:t>
            </a:r>
            <a:r>
              <a:rPr lang="en-US" sz="1200" b="0" dirty="0" smtClean="0"/>
              <a:t>(123)</a:t>
            </a:r>
            <a:endParaRPr lang="en-IE" sz="1800" dirty="0"/>
          </a:p>
          <a:p>
            <a:pPr marL="342900" indent="-342900">
              <a:lnSpc>
                <a:spcPct val="70000"/>
              </a:lnSpc>
              <a:buFont typeface="Arial"/>
              <a:buChar char="•"/>
            </a:pPr>
            <a:endParaRPr lang="en-US" b="0" dirty="0" smtClean="0"/>
          </a:p>
          <a:p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  <a:p>
            <a:endParaRPr lang="en-US" b="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3640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TrinityEducatoin_AssessmentFrameworkV2b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r="81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Assessment for/as learning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 dirty="0"/>
              <a:t>Framework: acknowledges preparation for further academic study </a:t>
            </a:r>
            <a:r>
              <a:rPr lang="en-GB" b="0" i="1" dirty="0"/>
              <a:t>or</a:t>
            </a:r>
            <a:r>
              <a:rPr lang="en-GB" b="0" dirty="0"/>
              <a:t> for a rewarding career </a:t>
            </a:r>
            <a:r>
              <a:rPr lang="en-GB" b="0" i="1" dirty="0"/>
              <a:t>or</a:t>
            </a:r>
            <a:r>
              <a:rPr lang="en-GB" b="0" dirty="0"/>
              <a:t> both. </a:t>
            </a:r>
            <a:r>
              <a:rPr lang="en-US" dirty="0"/>
              <a:t>Assessment supports future as well as present learning. </a:t>
            </a:r>
            <a:endParaRPr lang="en-GB" b="0" dirty="0"/>
          </a:p>
          <a:p>
            <a:r>
              <a:rPr lang="en-US" b="0" dirty="0" smtClean="0"/>
              <a:t>Sustainable assessment: ‘meets </a:t>
            </a:r>
            <a:r>
              <a:rPr lang="en-US" b="0" dirty="0"/>
              <a:t>the needs of the present without compromising the ability of the students to meet their own future learning needs’ (</a:t>
            </a:r>
            <a:r>
              <a:rPr lang="en-US" b="0" dirty="0" err="1"/>
              <a:t>Boud</a:t>
            </a:r>
            <a:r>
              <a:rPr lang="en-US" b="0" dirty="0"/>
              <a:t>, 2000, p.151</a:t>
            </a:r>
            <a:r>
              <a:rPr lang="en-US" b="0" dirty="0" smtClean="0"/>
              <a:t>). </a:t>
            </a:r>
          </a:p>
          <a:p>
            <a:r>
              <a:rPr lang="en-US" dirty="0" smtClean="0"/>
              <a:t>Forward facing assessments.</a:t>
            </a:r>
            <a:endParaRPr lang="en-US" b="0" dirty="0" smtClean="0"/>
          </a:p>
          <a:p>
            <a:r>
              <a:rPr lang="en-US" b="0" dirty="0" smtClean="0"/>
              <a:t>‘</a:t>
            </a:r>
            <a:r>
              <a:rPr lang="en-US" b="0" dirty="0"/>
              <a:t>Whatever else it achieves, it must equip students to learn beyond the academy once the infrastructure of teachers, courses and formal assessment is no longer </a:t>
            </a:r>
            <a:r>
              <a:rPr lang="en-US" b="0" dirty="0" smtClean="0"/>
              <a:t>available’ </a:t>
            </a:r>
            <a:r>
              <a:rPr lang="en-US" b="0" dirty="0"/>
              <a:t>(</a:t>
            </a:r>
            <a:r>
              <a:rPr lang="en-US" b="0" dirty="0" err="1"/>
              <a:t>Boud</a:t>
            </a:r>
            <a:r>
              <a:rPr lang="en-US" b="0" dirty="0"/>
              <a:t> and </a:t>
            </a:r>
            <a:r>
              <a:rPr lang="en-US" b="0" dirty="0" err="1"/>
              <a:t>Falchikov</a:t>
            </a:r>
            <a:r>
              <a:rPr lang="en-US" b="0" dirty="0"/>
              <a:t>, 2006: </a:t>
            </a:r>
            <a:r>
              <a:rPr lang="en-US" b="0" dirty="0" smtClean="0"/>
              <a:t>p.</a:t>
            </a:r>
            <a:r>
              <a:rPr lang="en-US" b="0" dirty="0"/>
              <a:t>399</a:t>
            </a:r>
            <a:r>
              <a:rPr lang="en-US" b="0" dirty="0" smtClean="0"/>
              <a:t>).</a:t>
            </a:r>
            <a:endParaRPr lang="en-US" b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28675" y="1270000"/>
            <a:ext cx="7500938" cy="381000"/>
          </a:xfrm>
        </p:spPr>
        <p:txBody>
          <a:bodyPr/>
          <a:lstStyle/>
          <a:p>
            <a:r>
              <a:rPr lang="en-US" sz="2000" dirty="0" smtClean="0"/>
              <a:t>Assessment for lifelong learning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45347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Assessment for/as learning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b="1" dirty="0"/>
              <a:t>Engage students in </a:t>
            </a:r>
            <a:r>
              <a:rPr lang="en-IE" b="1" dirty="0" smtClean="0"/>
              <a:t>assessment</a:t>
            </a:r>
            <a:endParaRPr lang="en-IE" b="1" dirty="0"/>
          </a:p>
          <a:p>
            <a:pPr lvl="0"/>
            <a:endParaRPr lang="en-IE" b="0" dirty="0" smtClean="0"/>
          </a:p>
          <a:p>
            <a:pPr lvl="0"/>
            <a:r>
              <a:rPr lang="en-IE" b="0" dirty="0" smtClean="0"/>
              <a:t>Enable participation </a:t>
            </a:r>
            <a:r>
              <a:rPr lang="en-IE" b="0" dirty="0"/>
              <a:t>in assessment </a:t>
            </a:r>
            <a:r>
              <a:rPr lang="en-IE" b="0" dirty="0" smtClean="0"/>
              <a:t>practices </a:t>
            </a:r>
          </a:p>
          <a:p>
            <a:pPr lvl="0"/>
            <a:r>
              <a:rPr lang="en-IE" dirty="0" smtClean="0"/>
              <a:t>Build ‘meta skills’</a:t>
            </a:r>
            <a:endParaRPr lang="en-IE" b="0" dirty="0" smtClean="0"/>
          </a:p>
          <a:p>
            <a:pPr lvl="0"/>
            <a:r>
              <a:rPr lang="en-IE" dirty="0" smtClean="0"/>
              <a:t>Make assessment explicit</a:t>
            </a:r>
          </a:p>
          <a:p>
            <a:pPr lvl="0"/>
            <a:r>
              <a:rPr lang="en-IE" dirty="0" smtClean="0"/>
              <a:t>Standards </a:t>
            </a:r>
            <a:r>
              <a:rPr lang="en-IE" dirty="0"/>
              <a:t>and criteria </a:t>
            </a:r>
          </a:p>
          <a:p>
            <a:pPr lvl="0"/>
            <a:r>
              <a:rPr lang="en-IE" b="0" dirty="0" smtClean="0"/>
              <a:t>Assessment literacy</a:t>
            </a:r>
          </a:p>
          <a:p>
            <a:pPr lvl="0"/>
            <a:endParaRPr lang="en-IE" b="0" dirty="0" smtClean="0"/>
          </a:p>
          <a:p>
            <a:pPr marL="660400" lvl="1" indent="-342900">
              <a:buFont typeface="Arial"/>
              <a:buChar char="•"/>
            </a:pPr>
            <a:r>
              <a:rPr lang="en-IE" dirty="0" smtClean="0"/>
              <a:t>Analyse the </a:t>
            </a:r>
            <a:r>
              <a:rPr lang="en-IE" dirty="0"/>
              <a:t>role of assessment </a:t>
            </a:r>
            <a:r>
              <a:rPr lang="en-IE" dirty="0" smtClean="0"/>
              <a:t>for learning in </a:t>
            </a:r>
            <a:r>
              <a:rPr lang="en-IE" dirty="0"/>
              <a:t>higher </a:t>
            </a:r>
            <a:r>
              <a:rPr lang="en-IE" dirty="0" smtClean="0"/>
              <a:t>education.</a:t>
            </a:r>
          </a:p>
          <a:p>
            <a:pPr marL="660400" lvl="1" indent="-342900">
              <a:buFont typeface="Arial"/>
              <a:buChar char="•"/>
            </a:pPr>
            <a:r>
              <a:rPr lang="en-IE" dirty="0"/>
              <a:t>Critically evaluate the role of assessment for learning in higher </a:t>
            </a:r>
            <a:r>
              <a:rPr lang="en-IE" dirty="0" smtClean="0"/>
              <a:t>education.</a:t>
            </a:r>
            <a:endParaRPr lang="en-IE" dirty="0"/>
          </a:p>
          <a:p>
            <a:pPr marL="317500" lvl="1" indent="0">
              <a:buNone/>
            </a:pPr>
            <a:endParaRPr lang="en-IE" b="0" dirty="0" smtClean="0"/>
          </a:p>
          <a:p>
            <a:pPr lvl="0"/>
            <a:endParaRPr lang="en-IE" b="0" dirty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8" name="Picture Placeholder 7" descr="TrinityEducatoin_AssessmentFrameworkV2b.jpg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2" r="81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1407151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927101"/>
            <a:ext cx="2420786" cy="1371600"/>
          </a:xfrm>
        </p:spPr>
        <p:txBody>
          <a:bodyPr/>
          <a:lstStyle/>
          <a:p>
            <a:pPr algn="r"/>
            <a:r>
              <a:rPr lang="en-US" sz="2800" dirty="0" smtClean="0"/>
              <a:t>Peer</a:t>
            </a:r>
            <a:r>
              <a:rPr lang="en-US" sz="2800" dirty="0"/>
              <a:t> </a:t>
            </a:r>
            <a:r>
              <a:rPr lang="en-US" sz="2800" dirty="0" smtClean="0"/>
              <a:t>review/ assessment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r>
              <a:rPr lang="en-US" dirty="0" smtClean="0"/>
              <a:t>Senior </a:t>
            </a:r>
            <a:r>
              <a:rPr lang="en-US" dirty="0" err="1"/>
              <a:t>S</a:t>
            </a:r>
            <a:r>
              <a:rPr lang="en-US" dirty="0" err="1" smtClean="0"/>
              <a:t>ophister</a:t>
            </a:r>
            <a:r>
              <a:rPr lang="en-US" dirty="0" smtClean="0"/>
              <a:t> Microbiology (</a:t>
            </a:r>
            <a:r>
              <a:rPr lang="en-US" dirty="0" smtClean="0"/>
              <a:t>Trinity College Dublin)</a:t>
            </a:r>
            <a:endParaRPr lang="en-US" dirty="0" smtClean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sz="1800" b="0" dirty="0" smtClean="0"/>
              <a:t>4 </a:t>
            </a:r>
            <a:r>
              <a:rPr lang="en-US" sz="1800" b="0" dirty="0"/>
              <a:t>students per essay title: </a:t>
            </a:r>
            <a:r>
              <a:rPr lang="en-US" sz="1800" b="0" dirty="0" smtClean="0"/>
              <a:t>each submits </a:t>
            </a:r>
            <a:r>
              <a:rPr lang="en-US" sz="1800" b="0" dirty="0"/>
              <a:t>a high quality, full draft of their </a:t>
            </a:r>
            <a:r>
              <a:rPr lang="en-US" sz="1800" b="0" dirty="0" smtClean="0"/>
              <a:t>essay. </a:t>
            </a:r>
            <a:endParaRPr lang="en-US" sz="1800" b="0" dirty="0"/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Each student assigned two essays to read (on different subjects to their own essay) and have complete a short questionnaire and constructive comment sheet for each essay.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Hand these in one week later and receive annotated copies of their essay with the accompanying comment sheets. </a:t>
            </a:r>
          </a:p>
          <a:p>
            <a:pPr marL="285750" indent="-285750">
              <a:buFont typeface="Arial"/>
              <a:buChar char="•"/>
            </a:pPr>
            <a:r>
              <a:rPr lang="en-US" sz="1800" b="0" dirty="0"/>
              <a:t>One more week to polish their essay before the final submission.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451599" y="2667001"/>
            <a:ext cx="2326553" cy="2806700"/>
          </a:xfrm>
        </p:spPr>
        <p:txBody>
          <a:bodyPr/>
          <a:lstStyle/>
          <a:p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b="0" dirty="0"/>
              <a:t>First lecture: Workshop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Percentage of students receiving a 2-I or above grade has gone from 44% to 57%; percentage of students receiving a 1st has gone from 11% to 19%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32113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35" y="334962"/>
            <a:ext cx="7500939" cy="461027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/>
              <a:t/>
            </a:r>
            <a:br>
              <a:rPr lang="en-US" sz="2800" b="1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00451" y="1375198"/>
            <a:ext cx="7500938" cy="40401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 smtClean="0"/>
              <a:t>Work </a:t>
            </a:r>
            <a:r>
              <a:rPr lang="en-IE" sz="1600" b="0" dirty="0"/>
              <a:t>in in multi-disciplinary and/or geographically distributed teams on a technically ambitious and challenging </a:t>
            </a:r>
            <a:r>
              <a:rPr lang="en-IE" sz="1600" b="0" dirty="0" smtClean="0"/>
              <a:t>project.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600" b="0" dirty="0" smtClean="0"/>
              <a:t>Integrating universities/the </a:t>
            </a:r>
            <a:r>
              <a:rPr lang="en-US" sz="1600" b="0" dirty="0"/>
              <a:t>academy with businesses.</a:t>
            </a:r>
            <a:r>
              <a:rPr lang="en-IE" sz="1600" b="0" dirty="0"/>
              <a:t> </a:t>
            </a:r>
            <a:endParaRPr lang="en-IE" sz="1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 smtClean="0"/>
              <a:t>20 ECTS module: </a:t>
            </a:r>
            <a:r>
              <a:rPr lang="en-IE" sz="1600" b="0" dirty="0"/>
              <a:t>9 month cycle, </a:t>
            </a:r>
            <a:r>
              <a:rPr lang="en-IE" sz="1600" b="0" dirty="0" smtClean="0"/>
              <a:t>20 </a:t>
            </a:r>
            <a:r>
              <a:rPr lang="en-IE" sz="1600" b="0" dirty="0"/>
              <a:t>hrs/week/</a:t>
            </a:r>
            <a:r>
              <a:rPr lang="en-IE" sz="1600" b="0" dirty="0" smtClean="0"/>
              <a:t>student.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 smtClean="0"/>
              <a:t>8 </a:t>
            </a:r>
            <a:r>
              <a:rPr lang="en-IE" sz="1600" b="0" dirty="0"/>
              <a:t>students on a team – 4 in each university. </a:t>
            </a:r>
            <a:endParaRPr lang="en-IE" sz="1600" b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/>
              <a:t>At least 2 global events/  1 trip to and from each partner university in </a:t>
            </a:r>
            <a:r>
              <a:rPr lang="en-IE" sz="1600" b="0" dirty="0" smtClean="0"/>
              <a:t>project.</a:t>
            </a:r>
            <a:endParaRPr lang="en-IE" sz="16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/>
              <a:t>Diverse backgrounds – particularly across institutions. We want this </a:t>
            </a:r>
            <a:r>
              <a:rPr lang="en-IE" sz="1600" b="0" dirty="0" smtClean="0"/>
              <a:t>to:</a:t>
            </a:r>
            <a:endParaRPr lang="en-IE" sz="1600" b="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1600" dirty="0"/>
              <a:t>b</a:t>
            </a:r>
            <a:r>
              <a:rPr lang="en-IE" sz="1600" dirty="0" smtClean="0"/>
              <a:t>ring </a:t>
            </a:r>
            <a:r>
              <a:rPr lang="en-IE" sz="1600" dirty="0"/>
              <a:t>complementary </a:t>
            </a:r>
            <a:r>
              <a:rPr lang="en-IE" sz="1600" dirty="0" smtClean="0"/>
              <a:t>skills;</a:t>
            </a:r>
            <a:endParaRPr lang="en-IE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1600" dirty="0"/>
              <a:t>b</a:t>
            </a:r>
            <a:r>
              <a:rPr lang="en-IE" sz="1600" dirty="0" smtClean="0"/>
              <a:t>ring </a:t>
            </a:r>
            <a:r>
              <a:rPr lang="en-IE" sz="1600" dirty="0"/>
              <a:t>different ways of </a:t>
            </a:r>
            <a:r>
              <a:rPr lang="en-IE" sz="1600" dirty="0" smtClean="0"/>
              <a:t>thinking;</a:t>
            </a:r>
            <a:endParaRPr lang="en-IE" sz="1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IE" sz="1600" dirty="0"/>
              <a:t>e</a:t>
            </a:r>
            <a:r>
              <a:rPr lang="en-IE" sz="1600" dirty="0" smtClean="0"/>
              <a:t>nhance </a:t>
            </a:r>
            <a:r>
              <a:rPr lang="en-IE" sz="1600" dirty="0"/>
              <a:t>creative </a:t>
            </a:r>
            <a:r>
              <a:rPr lang="en-IE" sz="1600" dirty="0" smtClean="0"/>
              <a:t>tension.</a:t>
            </a:r>
            <a:endParaRPr lang="en-IE" sz="1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1600" b="0" dirty="0"/>
              <a:t>External sponsor – usually large multinational, but can be small, non-profit etc.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8675" y="542220"/>
            <a:ext cx="7500938" cy="648406"/>
          </a:xfrm>
        </p:spPr>
        <p:txBody>
          <a:bodyPr/>
          <a:lstStyle/>
          <a:p>
            <a:pPr algn="r"/>
            <a:r>
              <a:rPr lang="en-US" sz="2800" b="1" dirty="0"/>
              <a:t>Innovation in Product </a:t>
            </a:r>
            <a:r>
              <a:rPr lang="en-US" sz="2800" b="1" dirty="0" smtClean="0"/>
              <a:t>Development </a:t>
            </a:r>
            <a:r>
              <a:rPr lang="en-US" sz="2800" b="1" dirty="0" smtClean="0"/>
              <a:t>(Engineering, Trinity College Dublin) </a:t>
            </a:r>
            <a:endParaRPr lang="en-US" sz="2800" b="1" dirty="0" smtClean="0"/>
          </a:p>
          <a:p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745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490" y="376475"/>
            <a:ext cx="7500939" cy="587352"/>
          </a:xfrm>
        </p:spPr>
        <p:txBody>
          <a:bodyPr/>
          <a:lstStyle/>
          <a:p>
            <a:pPr algn="r"/>
            <a:r>
              <a:rPr lang="en-IE" sz="2800" dirty="0" smtClean="0"/>
              <a:t>Governance Structure </a:t>
            </a:r>
            <a:endParaRPr lang="en-GB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264791" y="1217121"/>
            <a:ext cx="46446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2000" dirty="0">
              <a:solidFill>
                <a:prstClr val="black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4558290" y="2469933"/>
            <a:ext cx="0" cy="42490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5" name="Rectangle 24"/>
          <p:cNvSpPr/>
          <p:nvPr/>
        </p:nvSpPr>
        <p:spPr>
          <a:xfrm>
            <a:off x="3976467" y="2806031"/>
            <a:ext cx="1163647" cy="583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>
                <a:latin typeface="Arial"/>
                <a:cs typeface="Arial"/>
              </a:rPr>
              <a:t>Steering Committee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320283" y="2806031"/>
            <a:ext cx="1163647" cy="583200"/>
          </a:xfrm>
          <a:prstGeom prst="rect">
            <a:avLst/>
          </a:prstGeom>
          <a:solidFill>
            <a:schemeClr val="bg2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Project Manager</a:t>
            </a:r>
          </a:p>
        </p:txBody>
      </p:sp>
      <p:cxnSp>
        <p:nvCxnSpPr>
          <p:cNvPr id="27" name="Straight Connector 26"/>
          <p:cNvCxnSpPr>
            <a:stCxn id="26" idx="3"/>
            <a:endCxn id="25" idx="1"/>
          </p:cNvCxnSpPr>
          <p:nvPr/>
        </p:nvCxnSpPr>
        <p:spPr>
          <a:xfrm>
            <a:off x="3483930" y="3097631"/>
            <a:ext cx="492537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1624498" y="3536332"/>
            <a:ext cx="1118029" cy="1164163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II. CURRICULUM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PRINCIPLES &amp;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ARCHITECT. LEAD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VP/Chief </a:t>
            </a:r>
            <a:r>
              <a:rPr lang="en-IE" sz="800" b="1" kern="0" dirty="0">
                <a:latin typeface="Arial"/>
                <a:cs typeface="Arial"/>
              </a:rPr>
              <a:t>Academic </a:t>
            </a:r>
            <a:r>
              <a:rPr lang="en-IE" sz="800" b="1" kern="0" dirty="0" smtClean="0">
                <a:latin typeface="Arial"/>
                <a:cs typeface="Arial"/>
              </a:rPr>
              <a:t>Officer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879710" y="3528518"/>
            <a:ext cx="954000" cy="1171977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III.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ASSESSMENT LEAD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Senior Academic Developer, Dr Ciara O’Farrell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048639" y="3543713"/>
            <a:ext cx="1077906" cy="1156782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IV. INTERNSHIPS and GLOBAL EXCHANGES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LEAD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VP Global Relations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10152" y="3550250"/>
            <a:ext cx="1027639" cy="1150245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V. TECHNOLOGY ENHANCED LEARNING LEAD 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Assoc. Dean for On-Line Education/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Director IT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6145" y="3563624"/>
            <a:ext cx="954000" cy="113687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VI. 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LEARNING 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SPACES LEAD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Librarian/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Bursar &amp; Director Strategic Innovation</a:t>
            </a:r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2709872" y="3937817"/>
            <a:ext cx="176158" cy="20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38" name="Rectangle 37"/>
          <p:cNvSpPr/>
          <p:nvPr/>
        </p:nvSpPr>
        <p:spPr>
          <a:xfrm>
            <a:off x="125279" y="4853250"/>
            <a:ext cx="1278576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I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614638" y="4858326"/>
            <a:ext cx="1095233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II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886030" y="4875778"/>
            <a:ext cx="954000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III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81291" y="4875778"/>
            <a:ext cx="954000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IV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78969" y="4867951"/>
            <a:ext cx="954000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V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755969" y="2805370"/>
            <a:ext cx="1163647" cy="583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Vice Provost &amp; Chief Academic Officer </a:t>
            </a:r>
            <a:r>
              <a:rPr lang="en-IE" sz="800" kern="0" dirty="0" smtClean="0">
                <a:latin typeface="Arial"/>
                <a:cs typeface="Arial"/>
              </a:rPr>
              <a:t>Project </a:t>
            </a:r>
            <a:r>
              <a:rPr lang="en-IE" sz="800" kern="0" dirty="0">
                <a:latin typeface="Arial"/>
                <a:cs typeface="Arial"/>
              </a:rPr>
              <a:t>Sponsor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768833" y="4556478"/>
            <a:ext cx="0" cy="28803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49" name="Rectangle 48"/>
          <p:cNvSpPr/>
          <p:nvPr/>
        </p:nvSpPr>
        <p:spPr>
          <a:xfrm>
            <a:off x="7690534" y="3556937"/>
            <a:ext cx="1128250" cy="114355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VII. DIFFERENTIATION and POSITIONNG LEAD 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Prof Geoghegan</a:t>
            </a:r>
          </a:p>
        </p:txBody>
      </p:sp>
      <p:sp>
        <p:nvSpPr>
          <p:cNvPr id="50" name="Rectangle 49"/>
          <p:cNvSpPr/>
          <p:nvPr/>
        </p:nvSpPr>
        <p:spPr>
          <a:xfrm>
            <a:off x="6547776" y="4875778"/>
            <a:ext cx="954000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VI Team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25279" y="3518052"/>
            <a:ext cx="1287109" cy="1191181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285750" indent="-285750" algn="ctr">
              <a:buAutoNum type="romanUcPeriod"/>
            </a:pPr>
            <a:endParaRPr lang="en-IE" sz="800" b="1" kern="0" dirty="0" smtClean="0">
              <a:latin typeface="Arial"/>
              <a:cs typeface="Arial"/>
            </a:endParaRP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I.</a:t>
            </a:r>
            <a:r>
              <a:rPr lang="en-IE" sz="800" b="1" kern="0" dirty="0">
                <a:latin typeface="Arial"/>
                <a:cs typeface="Arial"/>
              </a:rPr>
              <a:t/>
            </a:r>
            <a:br>
              <a:rPr lang="en-IE" sz="800" b="1" kern="0" dirty="0">
                <a:latin typeface="Arial"/>
                <a:cs typeface="Arial"/>
              </a:rPr>
            </a:br>
            <a:r>
              <a:rPr lang="en-IE" sz="800" b="1" kern="0" dirty="0" smtClean="0">
                <a:latin typeface="Arial"/>
                <a:cs typeface="Arial"/>
              </a:rPr>
              <a:t>STAKEHOLDER MANAGEMENT, COMMUNICATIONS</a:t>
            </a:r>
          </a:p>
          <a:p>
            <a:pPr algn="ctr"/>
            <a:r>
              <a:rPr lang="en-IE" sz="800" b="1" kern="0" dirty="0" smtClean="0">
                <a:latin typeface="Arial"/>
                <a:cs typeface="Arial"/>
              </a:rPr>
              <a:t>VP/Chief Academic Officer</a:t>
            </a:r>
            <a:endParaRPr lang="en-IE" sz="800" b="1" kern="0" dirty="0">
              <a:latin typeface="Arial"/>
              <a:cs typeface="Arial"/>
            </a:endParaRPr>
          </a:p>
          <a:p>
            <a:pPr algn="ctr"/>
            <a:endParaRPr lang="en-IE" sz="800" b="1" kern="0" dirty="0" smtClean="0">
              <a:latin typeface="Arial"/>
              <a:cs typeface="Arial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730080" y="4876996"/>
            <a:ext cx="1049157" cy="5832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Strand VII Team</a:t>
            </a:r>
            <a:endParaRPr lang="en-IE" sz="800" b="1" kern="0" dirty="0">
              <a:latin typeface="Arial"/>
              <a:cs typeface="Arial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469066" y="3978659"/>
            <a:ext cx="220389" cy="334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63" name="Rectangle 62"/>
          <p:cNvSpPr/>
          <p:nvPr/>
        </p:nvSpPr>
        <p:spPr>
          <a:xfrm>
            <a:off x="6994845" y="5952142"/>
            <a:ext cx="732579" cy="400638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>
                <a:latin typeface="Arial"/>
                <a:cs typeface="Arial"/>
              </a:rPr>
              <a:t>Steering </a:t>
            </a:r>
            <a:r>
              <a:rPr lang="en-IE" sz="800" b="1" kern="0" dirty="0" smtClean="0">
                <a:latin typeface="Arial"/>
                <a:cs typeface="Arial"/>
              </a:rPr>
              <a:t>Committee Members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22055" y="5575994"/>
            <a:ext cx="2257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400" b="1" dirty="0" smtClean="0"/>
              <a:t>Key: Colour coding denotes:</a:t>
            </a:r>
            <a:endParaRPr lang="en-IE" sz="1400" b="1" dirty="0"/>
          </a:p>
        </p:txBody>
      </p:sp>
      <p:sp>
        <p:nvSpPr>
          <p:cNvPr id="65" name="Rectangle 64"/>
          <p:cNvSpPr/>
          <p:nvPr/>
        </p:nvSpPr>
        <p:spPr>
          <a:xfrm>
            <a:off x="7838135" y="5940938"/>
            <a:ext cx="734400" cy="400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Other team members</a:t>
            </a:r>
            <a:endParaRPr lang="en-IE" sz="800" b="1" kern="0" dirty="0">
              <a:latin typeface="Arial"/>
              <a:cs typeface="Arial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962898" y="1886733"/>
            <a:ext cx="1163647" cy="583200"/>
          </a:xfrm>
          <a:prstGeom prst="rect">
            <a:avLst/>
          </a:prstGeom>
          <a:solidFill>
            <a:srgbClr val="00B0F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IE" sz="800" b="1" kern="0" dirty="0" smtClean="0">
                <a:latin typeface="Arial"/>
                <a:cs typeface="Arial"/>
              </a:rPr>
              <a:t>PROVOST</a:t>
            </a:r>
          </a:p>
          <a:p>
            <a:pPr algn="ctr"/>
            <a:r>
              <a:rPr lang="en-IE" sz="800" kern="0" dirty="0" smtClean="0">
                <a:latin typeface="Arial"/>
                <a:cs typeface="Arial"/>
              </a:rPr>
              <a:t>CHAIR </a:t>
            </a:r>
            <a:endParaRPr lang="en-IE" sz="800" kern="0" dirty="0">
              <a:latin typeface="Arial"/>
              <a:cs typeface="Arial"/>
            </a:endParaRPr>
          </a:p>
        </p:txBody>
      </p:sp>
      <p:cxnSp>
        <p:nvCxnSpPr>
          <p:cNvPr id="91" name="Straight Connector 90"/>
          <p:cNvCxnSpPr/>
          <p:nvPr/>
        </p:nvCxnSpPr>
        <p:spPr>
          <a:xfrm rot="-5340000" flipH="1" flipV="1">
            <a:off x="1511839" y="3820251"/>
            <a:ext cx="0" cy="21600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54" name="Straight Connector 53"/>
          <p:cNvCxnSpPr/>
          <p:nvPr/>
        </p:nvCxnSpPr>
        <p:spPr>
          <a:xfrm flipV="1">
            <a:off x="6263093" y="3939907"/>
            <a:ext cx="253052" cy="716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1" name="Straight Connector 70"/>
          <p:cNvCxnSpPr/>
          <p:nvPr/>
        </p:nvCxnSpPr>
        <p:spPr>
          <a:xfrm flipV="1">
            <a:off x="2162254" y="4685794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3" name="Straight Connector 72"/>
          <p:cNvCxnSpPr/>
          <p:nvPr/>
        </p:nvCxnSpPr>
        <p:spPr>
          <a:xfrm flipV="1">
            <a:off x="3336917" y="4709233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4" name="Straight Connector 73"/>
          <p:cNvCxnSpPr/>
          <p:nvPr/>
        </p:nvCxnSpPr>
        <p:spPr>
          <a:xfrm flipV="1">
            <a:off x="4577553" y="4717060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5" name="Straight Connector 74"/>
          <p:cNvCxnSpPr/>
          <p:nvPr/>
        </p:nvCxnSpPr>
        <p:spPr>
          <a:xfrm flipV="1">
            <a:off x="4563983" y="3398219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6" name="Straight Connector 75"/>
          <p:cNvCxnSpPr/>
          <p:nvPr/>
        </p:nvCxnSpPr>
        <p:spPr>
          <a:xfrm flipV="1">
            <a:off x="5787153" y="4694532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7" name="Straight Connector 76"/>
          <p:cNvCxnSpPr/>
          <p:nvPr/>
        </p:nvCxnSpPr>
        <p:spPr>
          <a:xfrm flipV="1">
            <a:off x="6994845" y="4694532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78" name="Straight Connector 77"/>
          <p:cNvCxnSpPr/>
          <p:nvPr/>
        </p:nvCxnSpPr>
        <p:spPr>
          <a:xfrm flipV="1">
            <a:off x="8254659" y="4685794"/>
            <a:ext cx="0" cy="15871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0" name="Straight Connector 79"/>
          <p:cNvCxnSpPr>
            <a:stCxn id="25" idx="3"/>
            <a:endCxn id="43" idx="1"/>
          </p:cNvCxnSpPr>
          <p:nvPr/>
        </p:nvCxnSpPr>
        <p:spPr>
          <a:xfrm flipV="1">
            <a:off x="5140114" y="3096970"/>
            <a:ext cx="615855" cy="661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2" name="Straight Connector 81"/>
          <p:cNvCxnSpPr/>
          <p:nvPr/>
        </p:nvCxnSpPr>
        <p:spPr>
          <a:xfrm flipV="1">
            <a:off x="3858749" y="3941424"/>
            <a:ext cx="176158" cy="20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cxnSp>
        <p:nvCxnSpPr>
          <p:cNvPr id="83" name="Straight Connector 82"/>
          <p:cNvCxnSpPr/>
          <p:nvPr/>
        </p:nvCxnSpPr>
        <p:spPr>
          <a:xfrm flipV="1">
            <a:off x="5133995" y="3943514"/>
            <a:ext cx="176158" cy="209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</a:ln>
          <a:effectLst/>
        </p:spPr>
      </p:cxnSp>
      <p:sp>
        <p:nvSpPr>
          <p:cNvPr id="45" name="Left-Right Arrow 44"/>
          <p:cNvSpPr/>
          <p:nvPr/>
        </p:nvSpPr>
        <p:spPr>
          <a:xfrm>
            <a:off x="125279" y="5485640"/>
            <a:ext cx="6794337" cy="997035"/>
          </a:xfrm>
          <a:prstGeom prst="leftRightArrow">
            <a:avLst/>
          </a:prstGeom>
          <a:noFill/>
          <a:ln w="412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D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706969" y="5729882"/>
            <a:ext cx="56308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1200" b="1" dirty="0"/>
              <a:t>Align and integrate with University wide strategies and projects </a:t>
            </a:r>
            <a:r>
              <a:rPr lang="en-IE" sz="1200" b="1" i="1" dirty="0"/>
              <a:t>such as </a:t>
            </a:r>
            <a:r>
              <a:rPr lang="en-IE" sz="1200" b="1" dirty="0"/>
              <a:t>Library Strategy, Global Relations Strategy, E3 Strategy, Estates master-planning etc.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741227" y="6442364"/>
            <a:ext cx="9455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sz="1600" dirty="0" smtClean="0">
                <a:solidFill>
                  <a:schemeClr val="bg1"/>
                </a:solidFill>
              </a:rPr>
              <a:t>2</a:t>
            </a:r>
            <a:endParaRPr lang="en-IE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33904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853E-6 -0.21196 C 0.06895 -0.21196 0.12504 -0.10239 0.12504 0.03312 C 0.12504 0.1684 0.06895 0.27843 -1.36853E-6 0.27843 C -0.06895 0.27843 -0.12504 0.1684 -0.12504 0.03312 C -0.12504 -0.10239 -0.06895 -0.21196 -1.36853E-6 -0.21196 Z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5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53188"/>
            <a:ext cx="9144000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2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476473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IE" altLang="en-US" sz="2800" b="1" dirty="0" smtClean="0">
                <a:solidFill>
                  <a:srgbClr val="0070C0"/>
                </a:solidFill>
              </a:rPr>
              <a:t>Corporate Partners</a:t>
            </a:r>
            <a:endParaRPr lang="en-IE" alt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6525344"/>
            <a:ext cx="8974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>
                    <a:lumMod val="85000"/>
                  </a:schemeClr>
                </a:solidFill>
              </a:rPr>
              <a:t>Engineering Innovation Evening		Science Gallery			Friday 10</a:t>
            </a:r>
            <a:r>
              <a:rPr lang="en-IE" sz="12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IE" sz="1200" dirty="0" smtClean="0">
                <a:solidFill>
                  <a:schemeClr val="bg1">
                    <a:lumMod val="85000"/>
                  </a:schemeClr>
                </a:solidFill>
              </a:rPr>
              <a:t> April, 2015</a:t>
            </a:r>
            <a:endParaRPr lang="en-IE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81000">
                <a:schemeClr val="bg1"/>
              </a:gs>
              <a:gs pos="17000">
                <a:schemeClr val="tx2">
                  <a:lumMod val="60000"/>
                  <a:lumOff val="40000"/>
                </a:schemeClr>
              </a:gs>
              <a:gs pos="56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3" cy="53395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12887" r="69210" b="49186"/>
          <a:stretch/>
        </p:blipFill>
        <p:spPr bwMode="auto">
          <a:xfrm>
            <a:off x="107504" y="1504741"/>
            <a:ext cx="4420305" cy="415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7" t="48610" r="69210" b="15667"/>
          <a:stretch/>
        </p:blipFill>
        <p:spPr bwMode="auto">
          <a:xfrm>
            <a:off x="4641943" y="1625517"/>
            <a:ext cx="4420305" cy="391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520789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53188"/>
            <a:ext cx="9144000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42000">
                <a:schemeClr val="tx2">
                  <a:lumMod val="75000"/>
                </a:schemeClr>
              </a:gs>
              <a:gs pos="69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IE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07504" y="476473"/>
            <a:ext cx="8496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IE" altLang="en-US" sz="2800" b="1" dirty="0" smtClean="0">
                <a:solidFill>
                  <a:srgbClr val="0070C0"/>
                </a:solidFill>
              </a:rPr>
              <a:t>University Partners</a:t>
            </a:r>
            <a:endParaRPr lang="en-IE" altLang="en-US" sz="2800" b="1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79512" y="1052736"/>
            <a:ext cx="84969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07504" y="6525344"/>
            <a:ext cx="89747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200" dirty="0" smtClean="0">
                <a:solidFill>
                  <a:schemeClr val="bg1">
                    <a:lumMod val="85000"/>
                  </a:schemeClr>
                </a:solidFill>
              </a:rPr>
              <a:t>Engineering Innovation Evening		Science Gallery			Friday 10</a:t>
            </a:r>
            <a:r>
              <a:rPr lang="en-IE" sz="1200" baseline="30000" dirty="0" smtClean="0">
                <a:solidFill>
                  <a:schemeClr val="bg1">
                    <a:lumMod val="85000"/>
                  </a:schemeClr>
                </a:solidFill>
              </a:rPr>
              <a:t>th</a:t>
            </a:r>
            <a:r>
              <a:rPr lang="en-IE" sz="1200" dirty="0" smtClean="0">
                <a:solidFill>
                  <a:schemeClr val="bg1">
                    <a:lumMod val="85000"/>
                  </a:schemeClr>
                </a:solidFill>
              </a:rPr>
              <a:t> April, 2015</a:t>
            </a:r>
            <a:endParaRPr lang="en-IE" sz="1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81000">
                <a:schemeClr val="bg1"/>
              </a:gs>
              <a:gs pos="17000">
                <a:schemeClr val="tx2">
                  <a:lumMod val="60000"/>
                  <a:lumOff val="40000"/>
                </a:schemeClr>
              </a:gs>
              <a:gs pos="56000">
                <a:schemeClr val="tx2">
                  <a:lumMod val="60000"/>
                  <a:lumOff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endParaRPr lang="en-IE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0"/>
            <a:ext cx="1547663" cy="53395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08" y="1212368"/>
            <a:ext cx="5927627" cy="3656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3" name="Control 3"/>
          <p:cNvSpPr>
            <a:spLocks noChangeArrowheads="1" noChangeShapeType="1"/>
          </p:cNvSpPr>
          <p:nvPr/>
        </p:nvSpPr>
        <p:spPr bwMode="auto">
          <a:xfrm>
            <a:off x="184784" y="4155593"/>
            <a:ext cx="4391025" cy="20161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E" altLang="en-US" sz="1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087" y="2996952"/>
            <a:ext cx="2769171" cy="1657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6144950" y="1210199"/>
            <a:ext cx="2790070" cy="1669863"/>
            <a:chOff x="2456497" y="4155593"/>
            <a:chExt cx="2119312" cy="1268413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847" y="4155593"/>
              <a:ext cx="2112962" cy="1263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  <p:pic>
          <p:nvPicPr>
            <p:cNvPr id="10246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497" y="4827106"/>
              <a:ext cx="603250" cy="596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</p:pic>
      </p:grpSp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295" y="4757405"/>
            <a:ext cx="279425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8080442" y="5631040"/>
            <a:ext cx="884046" cy="750288"/>
            <a:chOff x="3175634" y="5500206"/>
            <a:chExt cx="671513" cy="569912"/>
          </a:xfrm>
        </p:grpSpPr>
        <p:pic>
          <p:nvPicPr>
            <p:cNvPr id="10248" name="Picture 8" descr="trinity-stacked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634" y="5571643"/>
              <a:ext cx="671513" cy="415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3231197" y="5500206"/>
              <a:ext cx="582612" cy="569912"/>
            </a:xfrm>
            <a:prstGeom prst="rect">
              <a:avLst/>
            </a:prstGeom>
            <a:noFill/>
            <a:ln w="6350" algn="ctr">
              <a:solidFill>
                <a:srgbClr val="D9D9D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67544" y="5146556"/>
            <a:ext cx="49638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b="1" dirty="0" smtClean="0">
                <a:hlinkClick r:id="rId9"/>
              </a:rPr>
              <a:t>Integrative assesment</a:t>
            </a:r>
            <a:r>
              <a:rPr lang="en-IE" sz="2000" b="1" dirty="0" smtClean="0"/>
              <a:t> </a:t>
            </a:r>
            <a:r>
              <a:rPr lang="en-IE" sz="1200" b="1" dirty="0" smtClean="0"/>
              <a:t>(17.08)</a:t>
            </a:r>
          </a:p>
          <a:p>
            <a:endParaRPr lang="en-IE" sz="2000" b="1" dirty="0"/>
          </a:p>
        </p:txBody>
      </p:sp>
    </p:spTree>
    <p:extLst>
      <p:ext uri="{BB962C8B-B14F-4D97-AF65-F5344CB8AC3E}">
        <p14:creationId xmlns:p14="http://schemas.microsoft.com/office/powerpoint/2010/main" val="60983262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/>
              <a:t>Cultural change</a:t>
            </a:r>
            <a:endParaRPr lang="en-US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b="0" dirty="0" smtClean="0"/>
          </a:p>
          <a:p>
            <a:endParaRPr lang="en-GB" b="0" dirty="0"/>
          </a:p>
          <a:p>
            <a:pPr algn="ctr"/>
            <a:r>
              <a:rPr lang="en-US" sz="2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‘Inside-out assessment</a:t>
            </a:r>
            <a:r>
              <a:rPr lang="en-US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</a:t>
            </a:r>
          </a:p>
          <a:p>
            <a:pPr algn="ctr"/>
            <a:endParaRPr lang="en-GB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42900" indent="-342900">
              <a:buFont typeface="Arial"/>
              <a:buChar char="•"/>
            </a:pPr>
            <a:r>
              <a:rPr lang="en-GB" b="0" dirty="0"/>
              <a:t>Reimagine assessment: our conceptions of what it does, </a:t>
            </a:r>
            <a:r>
              <a:rPr lang="en-GB" b="0" dirty="0" smtClean="0"/>
              <a:t>why we do it, who </a:t>
            </a:r>
            <a:r>
              <a:rPr lang="en-GB" b="0" dirty="0"/>
              <a:t>does it, </a:t>
            </a:r>
            <a:r>
              <a:rPr lang="en-GB" b="0" dirty="0" smtClean="0"/>
              <a:t>when we do it, and </a:t>
            </a:r>
            <a:r>
              <a:rPr lang="en-GB" b="0" dirty="0"/>
              <a:t>who it is for.</a:t>
            </a:r>
          </a:p>
          <a:p>
            <a:pPr marL="342900" indent="-342900">
              <a:buFont typeface="Arial"/>
              <a:buChar char="•"/>
            </a:pPr>
            <a:r>
              <a:rPr lang="en-GB" b="0" dirty="0"/>
              <a:t>Reposition the assessor and the assessed.</a:t>
            </a:r>
          </a:p>
          <a:p>
            <a:pPr marL="342900" indent="-342900">
              <a:buFont typeface="Arial"/>
              <a:buChar char="•"/>
            </a:pPr>
            <a:r>
              <a:rPr lang="en-GB" b="0" dirty="0"/>
              <a:t>Consider assessment for the outside world.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endParaRPr lang="en-GB" b="0" dirty="0" smtClean="0"/>
          </a:p>
          <a:p>
            <a:r>
              <a:rPr lang="en-IE" dirty="0"/>
              <a:t>Intelligence plus character— that’s the goal of true education.</a:t>
            </a:r>
          </a:p>
          <a:p>
            <a:pPr algn="r"/>
            <a:r>
              <a:rPr lang="en-IE" sz="1400" dirty="0" smtClean="0"/>
              <a:t>Martin </a:t>
            </a:r>
            <a:r>
              <a:rPr lang="en-IE" sz="1400" dirty="0"/>
              <a:t>Luther King Jr.  </a:t>
            </a:r>
          </a:p>
          <a:p>
            <a:pPr marL="342900" indent="-342900">
              <a:buFont typeface="Arial"/>
              <a:buChar char="•"/>
            </a:pPr>
            <a:endParaRPr lang="en-GB" b="0" dirty="0"/>
          </a:p>
          <a:p>
            <a:endParaRPr lang="en-GB" b="0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3086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b="0" dirty="0"/>
              <a:t>Barrie, S. (2004). “A research-based approach to generic graduate attributes policy”. Higher Education Research and Development. 23 (3), 261-275.</a:t>
            </a:r>
          </a:p>
          <a:p>
            <a:r>
              <a:rPr lang="en-IE" b="0" dirty="0"/>
              <a:t>Barrie, S. (2007). 'A conceptual framework for the teaching and learning of generic graduate attributes.' </a:t>
            </a:r>
            <a:r>
              <a:rPr lang="en-IE" b="0" i="1" dirty="0"/>
              <a:t>Studies in Higher Education</a:t>
            </a:r>
            <a:r>
              <a:rPr lang="en-IE" b="0" dirty="0"/>
              <a:t>, 32.4, pp. 439-458. </a:t>
            </a:r>
            <a:endParaRPr lang="en-IE" b="0" dirty="0" smtClean="0"/>
          </a:p>
          <a:p>
            <a:r>
              <a:rPr lang="en-IE" b="0" dirty="0"/>
              <a:t>Boud, D. (2000). Sustainable assessment: rethinking assessment for the </a:t>
            </a:r>
            <a:r>
              <a:rPr lang="en-IE" b="0" dirty="0" smtClean="0"/>
              <a:t>learning </a:t>
            </a:r>
            <a:r>
              <a:rPr lang="en-IE" b="0" dirty="0"/>
              <a:t>society. </a:t>
            </a:r>
            <a:r>
              <a:rPr lang="en-IE" b="0" i="1" dirty="0"/>
              <a:t>Studies in Continuing Education</a:t>
            </a:r>
            <a:r>
              <a:rPr lang="en-IE" b="0" dirty="0"/>
              <a:t>, 22, 2, 151-167. </a:t>
            </a:r>
            <a:endParaRPr lang="en-IE" b="0" dirty="0"/>
          </a:p>
          <a:p>
            <a:r>
              <a:rPr lang="en-IE" b="0" dirty="0" smtClean="0"/>
              <a:t>Boud </a:t>
            </a:r>
            <a:r>
              <a:rPr lang="en-IE" b="0" dirty="0"/>
              <a:t>and Falchikov (2006). Aligning assessment with long-term learning. Assessment &amp; Evaluation in Higher Education Vol. 31, No. 4, , pp. 399–413 </a:t>
            </a:r>
            <a:endParaRPr lang="en-IE" b="0" dirty="0" smtClean="0"/>
          </a:p>
          <a:p>
            <a:endParaRPr lang="en-IE" dirty="0"/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061D92E-BCDD-419F-B35D-7777CF0EF574}" type="slidenum">
              <a:rPr lang="en-SG" smtClean="0"/>
              <a:t>33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30345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Bowden, J., Hart, G., King, B., </a:t>
            </a:r>
            <a:r>
              <a:rPr lang="en-US" b="0" dirty="0" err="1"/>
              <a:t>Trigwell</a:t>
            </a:r>
            <a:r>
              <a:rPr lang="en-US" b="0" dirty="0"/>
              <a:t>, K., &amp; Watts, O. (2000) </a:t>
            </a:r>
            <a:r>
              <a:rPr lang="en-US" b="0" i="1" dirty="0"/>
              <a:t>Generic capabilities of ATN university graduates, Canberra: Australian Government Department of Education, Training and Youth </a:t>
            </a:r>
            <a:r>
              <a:rPr lang="en-US" b="0" i="1" dirty="0" smtClean="0"/>
              <a:t>Affairs</a:t>
            </a:r>
            <a:endParaRPr lang="en-IE" b="0" dirty="0" smtClean="0"/>
          </a:p>
          <a:p>
            <a:r>
              <a:rPr lang="en-IE" b="0" dirty="0" smtClean="0"/>
              <a:t>de </a:t>
            </a:r>
            <a:r>
              <a:rPr lang="en-IE" b="0" dirty="0"/>
              <a:t>la Harpe, B., &amp; David, C. (2012). Major influences on the teaching and assessment of graduate attributes. </a:t>
            </a:r>
            <a:r>
              <a:rPr lang="en-IE" b="0" i="1" dirty="0"/>
              <a:t>Higher Education Research &amp; Development, 31</a:t>
            </a:r>
            <a:r>
              <a:rPr lang="en-IE" b="0" dirty="0"/>
              <a:t>, 493–510. </a:t>
            </a:r>
            <a:endParaRPr lang="en-IE" b="0" dirty="0" smtClean="0"/>
          </a:p>
          <a:p>
            <a:r>
              <a:rPr lang="en-IE" b="0" dirty="0" smtClean="0"/>
              <a:t>Knight, P. </a:t>
            </a:r>
            <a:r>
              <a:rPr lang="en-IE" b="0" dirty="0"/>
              <a:t>(2007) Fostering and Assessing Wicked Attributes: Open University: </a:t>
            </a:r>
            <a:r>
              <a:rPr lang="en-IE" b="0" dirty="0">
                <a:hlinkClick r:id="rId2"/>
              </a:rPr>
              <a:t>http://www.open.ac.uk/opencetl/sites/www.open.ac.uk.opencetl/files/files/ecms/web-content/Knight-(2007)-Fostering-and-assessing-wicked-</a:t>
            </a:r>
            <a:r>
              <a:rPr lang="en-IE" b="0" dirty="0" smtClean="0">
                <a:hlinkClick r:id="rId2"/>
              </a:rPr>
              <a:t>competences.pdf</a:t>
            </a:r>
            <a:r>
              <a:rPr lang="en-IE" b="0" dirty="0" smtClean="0"/>
              <a:t> [last accessed 21 Octover 2016]</a:t>
            </a:r>
          </a:p>
          <a:p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2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6214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0692" y="410966"/>
            <a:ext cx="8226473" cy="5681609"/>
          </a:xfrm>
        </p:spPr>
        <p:txBody>
          <a:bodyPr/>
          <a:lstStyle/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888941" y="6441496"/>
            <a:ext cx="9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62" y="172189"/>
            <a:ext cx="8277225" cy="554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73392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Assessment OF to FOR/AS learning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0" dirty="0" smtClean="0"/>
              <a:t>Genesis: ‘promote </a:t>
            </a:r>
            <a:r>
              <a:rPr lang="en-US" b="0" dirty="0"/>
              <a:t>non-traditional modes of </a:t>
            </a:r>
            <a:r>
              <a:rPr lang="en-US" b="0" dirty="0" smtClean="0"/>
              <a:t>assessment’.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 Cultural change.</a:t>
            </a:r>
          </a:p>
          <a:p>
            <a:pPr marL="342900" indent="-342900">
              <a:buFont typeface="Arial"/>
              <a:buChar char="•"/>
            </a:pPr>
            <a:r>
              <a:rPr lang="en-US" b="0" dirty="0"/>
              <a:t>Why move away from assessment OF learning</a:t>
            </a:r>
            <a:r>
              <a:rPr lang="en-US" b="0" dirty="0" smtClean="0"/>
              <a:t>?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 </a:t>
            </a:r>
            <a:r>
              <a:rPr lang="en-US" b="0" dirty="0"/>
              <a:t>O</a:t>
            </a:r>
            <a:r>
              <a:rPr lang="en-US" b="0" dirty="0" smtClean="0"/>
              <a:t>ver </a:t>
            </a:r>
            <a:r>
              <a:rPr lang="en-US" b="0" dirty="0"/>
              <a:t>reliance on a single approach, typically </a:t>
            </a:r>
            <a:r>
              <a:rPr lang="en-US" b="0" dirty="0" smtClean="0"/>
              <a:t>exams</a:t>
            </a:r>
            <a:r>
              <a:rPr lang="en-US" b="0" dirty="0"/>
              <a:t>.</a:t>
            </a:r>
            <a:r>
              <a:rPr lang="en-US" b="0" dirty="0" smtClean="0"/>
              <a:t> </a:t>
            </a:r>
          </a:p>
          <a:p>
            <a:pPr marL="342900" indent="-342900">
              <a:buFont typeface="Arial"/>
              <a:buChar char="•"/>
            </a:pPr>
            <a:r>
              <a:rPr lang="en-US" b="0" dirty="0" smtClean="0"/>
              <a:t> </a:t>
            </a:r>
            <a:r>
              <a:rPr lang="en-US" b="0" dirty="0"/>
              <a:t>L</a:t>
            </a:r>
            <a:r>
              <a:rPr lang="en-US" b="0" dirty="0" smtClean="0"/>
              <a:t>imited </a:t>
            </a:r>
            <a:r>
              <a:rPr lang="en-US" b="0" dirty="0"/>
              <a:t>range of assessment </a:t>
            </a:r>
            <a:r>
              <a:rPr lang="en-US" b="0" dirty="0" smtClean="0"/>
              <a:t>methods. </a:t>
            </a:r>
          </a:p>
          <a:p>
            <a:pPr marL="342900" indent="-342900">
              <a:buFont typeface="Arial"/>
              <a:buChar char="•"/>
            </a:pPr>
            <a:r>
              <a:rPr lang="en-GB" b="0" dirty="0" smtClean="0"/>
              <a:t>Increased </a:t>
            </a:r>
            <a:r>
              <a:rPr lang="en-GB" b="0" dirty="0"/>
              <a:t>complexity of learning needed for the 21</a:t>
            </a:r>
            <a:r>
              <a:rPr lang="en-GB" b="0" baseline="30000" dirty="0"/>
              <a:t>st</a:t>
            </a:r>
            <a:r>
              <a:rPr lang="en-GB" b="0" dirty="0"/>
              <a:t> Century graduate cannot be adequately assessed through </a:t>
            </a:r>
            <a:r>
              <a:rPr lang="en-GB" b="0" dirty="0" smtClean="0"/>
              <a:t>examinations </a:t>
            </a:r>
            <a:r>
              <a:rPr lang="en-GB" sz="1800" b="0" dirty="0" smtClean="0"/>
              <a:t>(</a:t>
            </a:r>
            <a:r>
              <a:rPr lang="en-US" sz="1800" b="0" dirty="0" smtClean="0"/>
              <a:t>OECD).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2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19330" b="19330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" y="0"/>
            <a:ext cx="79288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032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0692" y="410966"/>
            <a:ext cx="8226473" cy="5681609"/>
          </a:xfrm>
        </p:spPr>
        <p:txBody>
          <a:bodyPr/>
          <a:lstStyle/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  <a:p>
            <a:pPr lvl="0">
              <a:buClr>
                <a:srgbClr val="005EAE"/>
              </a:buClr>
            </a:pPr>
            <a:endParaRPr lang="en-US" sz="2400" b="0" dirty="0" smtClean="0"/>
          </a:p>
          <a:p>
            <a:pPr lvl="0">
              <a:buClr>
                <a:srgbClr val="005EAE"/>
              </a:buClr>
            </a:pPr>
            <a:endParaRPr lang="en-US" sz="24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7888941" y="6441496"/>
            <a:ext cx="924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E" b="1" dirty="0" smtClean="0">
                <a:solidFill>
                  <a:schemeClr val="bg1"/>
                </a:solidFill>
              </a:rPr>
              <a:t>4</a:t>
            </a:r>
            <a:endParaRPr lang="en-IE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5350518"/>
              </p:ext>
            </p:extLst>
          </p:nvPr>
        </p:nvGraphicFramePr>
        <p:xfrm>
          <a:off x="575353" y="626723"/>
          <a:ext cx="7962472" cy="4937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rved Up Arrow 3"/>
          <p:cNvSpPr/>
          <p:nvPr/>
        </p:nvSpPr>
        <p:spPr>
          <a:xfrm>
            <a:off x="2441986" y="4496696"/>
            <a:ext cx="1420009" cy="419549"/>
          </a:xfrm>
          <a:prstGeom prst="curvedUp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7" name="Curved Up Arrow 6"/>
          <p:cNvSpPr/>
          <p:nvPr/>
        </p:nvSpPr>
        <p:spPr>
          <a:xfrm>
            <a:off x="5660315" y="4496696"/>
            <a:ext cx="1420009" cy="419549"/>
          </a:xfrm>
          <a:prstGeom prst="curvedUp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>
              <a:solidFill>
                <a:schemeClr val="tx1"/>
              </a:solidFill>
            </a:endParaRPr>
          </a:p>
        </p:txBody>
      </p:sp>
      <p:sp>
        <p:nvSpPr>
          <p:cNvPr id="9" name="Up-Down Arrow 8"/>
          <p:cNvSpPr/>
          <p:nvPr/>
        </p:nvSpPr>
        <p:spPr>
          <a:xfrm>
            <a:off x="4356847" y="1645921"/>
            <a:ext cx="699247" cy="1237128"/>
          </a:xfrm>
          <a:prstGeom prst="upDown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1" name="Up-Down Arrow 10"/>
          <p:cNvSpPr/>
          <p:nvPr/>
        </p:nvSpPr>
        <p:spPr>
          <a:xfrm>
            <a:off x="1529379" y="1645921"/>
            <a:ext cx="699247" cy="1237128"/>
          </a:xfrm>
          <a:prstGeom prst="upDown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  <p:sp>
        <p:nvSpPr>
          <p:cNvPr id="12" name="Up-Down Arrow 11"/>
          <p:cNvSpPr/>
          <p:nvPr/>
        </p:nvSpPr>
        <p:spPr>
          <a:xfrm>
            <a:off x="7189694" y="1645921"/>
            <a:ext cx="699247" cy="1237128"/>
          </a:xfrm>
          <a:prstGeom prst="upDownArrow">
            <a:avLst/>
          </a:prstGeom>
          <a:solidFill>
            <a:srgbClr val="7030A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437107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674" y="360000"/>
            <a:ext cx="7500939" cy="1151300"/>
          </a:xfrm>
        </p:spPr>
        <p:txBody>
          <a:bodyPr/>
          <a:lstStyle/>
          <a:p>
            <a:r>
              <a:rPr lang="en-US" sz="2800" dirty="0" smtClean="0"/>
              <a:t>Tenet: Assessment should support the acquisition of graduate attributes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Graduate Attributes: ‘the </a:t>
            </a:r>
            <a:r>
              <a:rPr lang="en-US" b="0" dirty="0"/>
              <a:t>qualities, skills and understandings a university community agrees its students should develop during their time with the institution’ (Bowden et al. 2000</a:t>
            </a:r>
            <a:r>
              <a:rPr lang="en-US" b="0" dirty="0" smtClean="0"/>
              <a:t>). </a:t>
            </a:r>
            <a:endParaRPr lang="en-IE" b="0" dirty="0"/>
          </a:p>
          <a:p>
            <a:r>
              <a:rPr lang="en-US" b="0" dirty="0"/>
              <a:t>T</a:t>
            </a:r>
            <a:r>
              <a:rPr lang="en-US" b="0" dirty="0" smtClean="0"/>
              <a:t>he </a:t>
            </a:r>
            <a:r>
              <a:rPr lang="en-US" b="0" dirty="0"/>
              <a:t>most successful evidence of the achievement of graduate attributes is when they are explicitly articulated, aligned and embedded in the curriculum and contextualized and assessed within the </a:t>
            </a:r>
            <a:r>
              <a:rPr lang="en-US" b="0" dirty="0" smtClean="0"/>
              <a:t>discipline</a:t>
            </a:r>
            <a:r>
              <a:rPr lang="en-US" b="0" dirty="0"/>
              <a:t> </a:t>
            </a:r>
            <a:r>
              <a:rPr lang="en-IE" b="0" dirty="0" smtClean="0"/>
              <a:t>(</a:t>
            </a:r>
            <a:r>
              <a:rPr lang="en-IE" b="0" dirty="0"/>
              <a:t>Hughes and Barrie, 2010</a:t>
            </a:r>
            <a:r>
              <a:rPr lang="en-IE" b="0" dirty="0" smtClean="0"/>
              <a:t>).</a:t>
            </a:r>
            <a:endParaRPr lang="en-US" b="0" dirty="0"/>
          </a:p>
          <a:p>
            <a:r>
              <a:rPr lang="en-GB" b="0" dirty="0"/>
              <a:t>Challenge: To embed </a:t>
            </a:r>
            <a:r>
              <a:rPr lang="en-GB" b="0" dirty="0" smtClean="0"/>
              <a:t>graduate attributes </a:t>
            </a:r>
            <a:r>
              <a:rPr lang="en-GB" b="0" dirty="0"/>
              <a:t>incrementally and systematically throughout a programme; and support their achievement through a purposeful range of </a:t>
            </a:r>
            <a:r>
              <a:rPr lang="en-GB" b="0" dirty="0" smtClean="0"/>
              <a:t>assessments.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6013641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Question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en-US" b="0" i="1" dirty="0" smtClean="0"/>
              <a:t>Does your institution have a set of graduate attributes?</a:t>
            </a:r>
          </a:p>
          <a:p>
            <a:r>
              <a:rPr lang="en-US" b="0" i="1" dirty="0"/>
              <a:t>Do you know where to find them? </a:t>
            </a:r>
            <a:endParaRPr lang="en-US" b="0" i="1" dirty="0" smtClean="0"/>
          </a:p>
          <a:p>
            <a:r>
              <a:rPr lang="en-US" b="0" i="1" dirty="0"/>
              <a:t>C</a:t>
            </a:r>
            <a:r>
              <a:rPr lang="en-US" b="0" i="1" dirty="0" smtClean="0"/>
              <a:t>an </a:t>
            </a:r>
            <a:r>
              <a:rPr lang="en-US" b="0" i="1" dirty="0"/>
              <a:t>you name </a:t>
            </a:r>
            <a:r>
              <a:rPr lang="en-US" b="0" i="1" dirty="0" smtClean="0"/>
              <a:t>them?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19631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inity_PPT_Calibri_Option2">
  <a:themeElements>
    <a:clrScheme name="Trinity College">
      <a:dk1>
        <a:sysClr val="windowText" lastClr="000000"/>
      </a:dk1>
      <a:lt1>
        <a:sysClr val="window" lastClr="FFFFFF"/>
      </a:lt1>
      <a:dk2>
        <a:srgbClr val="3E6DB2"/>
      </a:dk2>
      <a:lt2>
        <a:srgbClr val="FFFFFF"/>
      </a:lt2>
      <a:accent1>
        <a:srgbClr val="4F81BD"/>
      </a:accent1>
      <a:accent2>
        <a:srgbClr val="0E73B9"/>
      </a:accent2>
      <a:accent3>
        <a:srgbClr val="7C7C7C"/>
      </a:accent3>
      <a:accent4>
        <a:srgbClr val="A6A6A6"/>
      </a:accent4>
      <a:accent5>
        <a:srgbClr val="4F81BD"/>
      </a:accent5>
      <a:accent6>
        <a:srgbClr val="3E6DB2"/>
      </a:accent6>
      <a:hlink>
        <a:srgbClr val="000000"/>
      </a:hlink>
      <a:folHlink>
        <a:srgbClr val="000000"/>
      </a:folHlink>
    </a:clrScheme>
    <a:fontScheme name="Trinity Colleg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Trinity_PPT_Calibri_Option2</Template>
  <TotalTime>6929</TotalTime>
  <Words>2566</Words>
  <Application>Microsoft Macintosh PowerPoint</Application>
  <PresentationFormat>On-screen Show (4:3)</PresentationFormat>
  <Paragraphs>286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Trinity_PPT_Calibri_Option2</vt:lpstr>
      <vt:lpstr>Dr Ciara O’Farrell  Keynote 1: Creating an Institutional Framework for Assessment OF, FOR and AS, Learning </vt:lpstr>
      <vt:lpstr>THE TRINITY EDUCATION PROJECT</vt:lpstr>
      <vt:lpstr>Governance Structure </vt:lpstr>
      <vt:lpstr>PowerPoint Presentation</vt:lpstr>
      <vt:lpstr>Assessment OF to FOR/AS learning</vt:lpstr>
      <vt:lpstr>PowerPoint Presentation</vt:lpstr>
      <vt:lpstr>PowerPoint Presentation</vt:lpstr>
      <vt:lpstr>Tenet: Assessment should support the acquisition of graduate attributes</vt:lpstr>
      <vt:lpstr>Question</vt:lpstr>
      <vt:lpstr>Graduate Attributes</vt:lpstr>
      <vt:lpstr>PowerPoint Presentation</vt:lpstr>
      <vt:lpstr>Desired attributes</vt:lpstr>
      <vt:lpstr>Irish context</vt:lpstr>
      <vt:lpstr>Independent thinking/capacity for action</vt:lpstr>
      <vt:lpstr>Communication</vt:lpstr>
      <vt:lpstr>Global Outlook and Emotional Intelligence</vt:lpstr>
      <vt:lpstr>Feedback and continuous learning </vt:lpstr>
      <vt:lpstr>Question</vt:lpstr>
      <vt:lpstr>PowerPoint Presentation</vt:lpstr>
      <vt:lpstr>Assessing ‘wicked’ attributes</vt:lpstr>
      <vt:lpstr>Professional development</vt:lpstr>
      <vt:lpstr>‘Being’ a radiologist</vt:lpstr>
      <vt:lpstr>The ‘wicked’ attribute: to assess or not to assess?</vt:lpstr>
      <vt:lpstr>Trinity Electives &amp; Approved Modules</vt:lpstr>
      <vt:lpstr>Co-curricular learning</vt:lpstr>
      <vt:lpstr>Assessment for/as learning</vt:lpstr>
      <vt:lpstr>Assessment for/as learning</vt:lpstr>
      <vt:lpstr>Peer review/ assessment</vt:lpstr>
      <vt:lpstr>   </vt:lpstr>
      <vt:lpstr>PowerPoint Presentation</vt:lpstr>
      <vt:lpstr>PowerPoint Presentation</vt:lpstr>
      <vt:lpstr>Cultural change</vt:lpstr>
      <vt:lpstr>References</vt:lpstr>
      <vt:lpstr>PowerPoint Presentation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— Calibri Regular 36pt</dc:title>
  <dc:creator>Administrator</dc:creator>
  <cp:lastModifiedBy>Ciara O'Farrell</cp:lastModifiedBy>
  <cp:revision>103</cp:revision>
  <cp:lastPrinted>2016-09-02T10:34:52Z</cp:lastPrinted>
  <dcterms:created xsi:type="dcterms:W3CDTF">2015-04-21T16:55:50Z</dcterms:created>
  <dcterms:modified xsi:type="dcterms:W3CDTF">2016-11-02T16:12:26Z</dcterms:modified>
</cp:coreProperties>
</file>